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16"/>
  </p:notesMasterIdLst>
  <p:sldIdLst>
    <p:sldId id="256" r:id="rId3"/>
    <p:sldId id="260" r:id="rId4"/>
    <p:sldId id="262" r:id="rId5"/>
    <p:sldId id="263" r:id="rId6"/>
    <p:sldId id="267" r:id="rId7"/>
    <p:sldId id="258" r:id="rId8"/>
    <p:sldId id="266" r:id="rId9"/>
    <p:sldId id="259" r:id="rId10"/>
    <p:sldId id="261" r:id="rId11"/>
    <p:sldId id="257" r:id="rId12"/>
    <p:sldId id="265" r:id="rId13"/>
    <p:sldId id="268" r:id="rId14"/>
    <p:sldId id="264"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04280C-515D-48EE-B344-1D9B92CE0406}">
  <a:tblStyle styleId="{E304280C-515D-48EE-B344-1D9B92CE04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88367" autoAdjust="0"/>
  </p:normalViewPr>
  <p:slideViewPr>
    <p:cSldViewPr snapToGrid="0">
      <p:cViewPr varScale="1">
        <p:scale>
          <a:sx n="133" d="100"/>
          <a:sy n="133" d="100"/>
        </p:scale>
        <p:origin x="58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spreadsheets/u/1/d/e/2PACX-1vTYRi3eiLoqixHsalB5dBfPrlLd5EihmhoFpeLflqp3f-4FIwr7v5ip7zt3E9_ojg/pub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2b9f932a_2_12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13d2b9f932a_2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90ca142af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90ca142af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269fbad73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269fbad73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ab7885a4b5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ab7885a4b5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broadbandmap.fcc.gov </a:t>
            </a:r>
          </a:p>
          <a:p>
            <a:pPr marL="0" lvl="0" indent="0" algn="l" rtl="0">
              <a:spcBef>
                <a:spcPts val="0"/>
              </a:spcBef>
              <a:spcAft>
                <a:spcPts val="0"/>
              </a:spcAft>
              <a:buNone/>
            </a:pPr>
            <a:r>
              <a:rPr lang="en" dirty="0"/>
              <a:t>BDC </a:t>
            </a:r>
          </a:p>
          <a:p>
            <a:pPr marL="0" lvl="0" indent="0" algn="l" rtl="0">
              <a:spcBef>
                <a:spcPts val="0"/>
              </a:spcBef>
              <a:spcAft>
                <a:spcPts val="0"/>
              </a:spcAft>
              <a:buNone/>
            </a:pPr>
            <a:r>
              <a:rPr lang="en" dirty="0"/>
              <a:t>BSL</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ab7885a4b5_0_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ab7885a4b5_0_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Defined in Vol 1</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80d0ef0203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80d0ef0203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dirty="0">
                <a:solidFill>
                  <a:schemeClr val="dk1"/>
                </a:solidFill>
              </a:rPr>
              <a:t>Challenge Portal Webinars: First one, Jan 17.   Grant process begins ~ June 2024</a:t>
            </a:r>
            <a:endParaRPr sz="1400" dirty="0">
              <a:solidFill>
                <a:schemeClr val="dk1"/>
              </a:solidFill>
            </a:endParaRPr>
          </a:p>
          <a:p>
            <a:pPr marL="0" lvl="0" indent="0" algn="l" rtl="0">
              <a:spcBef>
                <a:spcPts val="0"/>
              </a:spcBef>
              <a:spcAft>
                <a:spcPts val="0"/>
              </a:spcAft>
              <a:buClr>
                <a:schemeClr val="dk1"/>
              </a:buClr>
              <a:buSzPts val="1100"/>
              <a:buFont typeface="Arial"/>
              <a:buNone/>
            </a:pPr>
            <a:r>
              <a:rPr lang="en" sz="1400" dirty="0">
                <a:solidFill>
                  <a:schemeClr val="dk1"/>
                </a:solidFill>
              </a:rPr>
              <a:t>Challenge Portal Opens ~ Jan 30</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0d0ef020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80d0ef020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0d0ef020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80d0ef020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7926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ab7885a4b5_0_3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u="sng" dirty="0">
                <a:solidFill>
                  <a:schemeClr val="hlink"/>
                </a:solidFill>
                <a:latin typeface="Roboto"/>
                <a:ea typeface="Roboto"/>
                <a:cs typeface="Roboto"/>
                <a:sym typeface="Roboto"/>
                <a:hlinkClick r:id="rId3"/>
              </a:rPr>
              <a:t>https://docs.google.com/spreadsheets/u/1/d/e/2PACX-1vTYRi3eiLoqixHsalB5dBfPrlLd5EihmhoFpeLflqp3f-4FIwr7v5ip7zt3E9_ojg/pubhtml#</a:t>
            </a:r>
            <a:r>
              <a:rPr lang="en" sz="1050" dirty="0">
                <a:solidFill>
                  <a:schemeClr val="dk1"/>
                </a:solidFill>
                <a:latin typeface="Roboto"/>
                <a:ea typeface="Roboto"/>
                <a:cs typeface="Roboto"/>
                <a:sym typeface="Roboto"/>
              </a:rPr>
              <a:t> </a:t>
            </a:r>
            <a:endParaRPr sz="1050" dirty="0">
              <a:solidFill>
                <a:schemeClr val="dk1"/>
              </a:solidFill>
              <a:latin typeface="Roboto"/>
              <a:ea typeface="Roboto"/>
              <a:cs typeface="Roboto"/>
              <a:sym typeface="Roboto"/>
            </a:endParaRPr>
          </a:p>
        </p:txBody>
      </p:sp>
      <p:sp>
        <p:nvSpPr>
          <p:cNvPr id="236" name="Google Shape;236;g2ab7885a4b5_0_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ab7885a4b5_0_7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ab7885a4b5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90ca142a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90ca142a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lnSpc>
                <a:spcPct val="90000"/>
              </a:lnSpc>
              <a:spcBef>
                <a:spcPts val="800"/>
              </a:spcBef>
              <a:spcAft>
                <a:spcPts val="0"/>
              </a:spcAft>
              <a:buClr>
                <a:srgbClr val="262626"/>
              </a:buClr>
              <a:buSzPts val="1500"/>
              <a:buChar char="●"/>
            </a:pPr>
            <a:r>
              <a:rPr lang="en" sz="1500">
                <a:solidFill>
                  <a:srgbClr val="262626"/>
                </a:solidFill>
              </a:rPr>
              <a:t>Having an FCC Fabric License will permit your organization to look at certain data that makes up the FCC Fabric. Specifically, it will allow you to look at broadband-serviceable locations (BSLs) in Utah.</a:t>
            </a:r>
            <a:endParaRPr sz="1500">
              <a:solidFill>
                <a:srgbClr val="262626"/>
              </a:solidFill>
            </a:endParaRPr>
          </a:p>
          <a:p>
            <a:pPr marL="457200" lvl="0" indent="-323850" algn="l" rtl="0">
              <a:lnSpc>
                <a:spcPct val="90000"/>
              </a:lnSpc>
              <a:spcBef>
                <a:spcPts val="1000"/>
              </a:spcBef>
              <a:spcAft>
                <a:spcPts val="0"/>
              </a:spcAft>
              <a:buClr>
                <a:srgbClr val="262626"/>
              </a:buClr>
              <a:buSzPts val="1500"/>
              <a:buChar char="●"/>
            </a:pPr>
            <a:r>
              <a:rPr lang="en" sz="1500">
                <a:solidFill>
                  <a:srgbClr val="262626"/>
                </a:solidFill>
              </a:rPr>
              <a:t>Having access to the BSLs will help you interpret the list of unserved and underserved locations (which are provided using Fabric BSL id numbers rather than street addresses). </a:t>
            </a:r>
            <a:endParaRPr sz="1500">
              <a:solidFill>
                <a:srgbClr val="262626"/>
              </a:solidFill>
            </a:endParaRPr>
          </a:p>
          <a:p>
            <a:pPr marL="457200" lvl="0" indent="-323850" algn="l" rtl="0">
              <a:lnSpc>
                <a:spcPct val="90000"/>
              </a:lnSpc>
              <a:spcBef>
                <a:spcPts val="1000"/>
              </a:spcBef>
              <a:spcAft>
                <a:spcPts val="0"/>
              </a:spcAft>
              <a:buClr>
                <a:srgbClr val="262626"/>
              </a:buClr>
              <a:buSzPts val="1500"/>
              <a:buChar char="●"/>
            </a:pPr>
            <a:r>
              <a:rPr lang="en" sz="1500">
                <a:solidFill>
                  <a:srgbClr val="262626"/>
                </a:solidFill>
              </a:rPr>
              <a:t>This will help you prepare to participate in the state challenge process and make sure that all locations are correctly designated as either served, underserved, or unserved.</a:t>
            </a:r>
            <a:endParaRPr sz="1500">
              <a:solidFill>
                <a:srgbClr val="262626"/>
              </a:solidFill>
            </a:endParaRPr>
          </a:p>
          <a:p>
            <a:pPr marL="457200" lvl="0" indent="-323850" algn="l" rtl="0">
              <a:lnSpc>
                <a:spcPct val="90000"/>
              </a:lnSpc>
              <a:spcBef>
                <a:spcPts val="1000"/>
              </a:spcBef>
              <a:spcAft>
                <a:spcPts val="0"/>
              </a:spcAft>
              <a:buClr>
                <a:srgbClr val="262626"/>
              </a:buClr>
              <a:buSzPts val="1500"/>
              <a:buChar char="●"/>
            </a:pPr>
            <a:r>
              <a:rPr lang="en" sz="1500">
                <a:solidFill>
                  <a:srgbClr val="262626"/>
                </a:solidFill>
              </a:rPr>
              <a:t>By requesting a Fabric license and using it to verify the BSLs in your community, you can help the State make sure that BEAD funds are going where they are most needed, and that all Utah communities have access to high-speed internet! </a:t>
            </a:r>
            <a:endParaRPr sz="1500">
              <a:solidFill>
                <a:srgbClr val="262626"/>
              </a:solidFill>
            </a:endParaRPr>
          </a:p>
          <a:p>
            <a:pPr marL="0" lvl="0" indent="0" algn="l" rtl="0">
              <a:spcBef>
                <a:spcPts val="10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type="title">
  <p:cSld name="TITLE">
    <p:spTree>
      <p:nvGrpSpPr>
        <p:cNvPr id="1" name="Shape 54"/>
        <p:cNvGrpSpPr/>
        <p:nvPr/>
      </p:nvGrpSpPr>
      <p:grpSpPr>
        <a:xfrm>
          <a:off x="0" y="0"/>
          <a:ext cx="0" cy="0"/>
          <a:chOff x="0" y="0"/>
          <a:chExt cx="0" cy="0"/>
        </a:xfrm>
      </p:grpSpPr>
      <p:pic>
        <p:nvPicPr>
          <p:cNvPr id="55" name="Google Shape;55;p14"/>
          <p:cNvPicPr preferRelativeResize="0"/>
          <p:nvPr/>
        </p:nvPicPr>
        <p:blipFill rotWithShape="1">
          <a:blip r:embed="rId2">
            <a:alphaModFix/>
          </a:blip>
          <a:srcRect/>
          <a:stretch/>
        </p:blipFill>
        <p:spPr>
          <a:xfrm>
            <a:off x="-73703" y="-1224289"/>
            <a:ext cx="9291407" cy="6954037"/>
          </a:xfrm>
          <a:prstGeom prst="rect">
            <a:avLst/>
          </a:prstGeom>
          <a:noFill/>
          <a:ln>
            <a:noFill/>
          </a:ln>
        </p:spPr>
      </p:pic>
      <p:sp>
        <p:nvSpPr>
          <p:cNvPr id="56" name="Google Shape;56;p14"/>
          <p:cNvSpPr txBox="1">
            <a:spLocks noGrp="1"/>
          </p:cNvSpPr>
          <p:nvPr>
            <p:ph type="ctrTitle"/>
          </p:nvPr>
        </p:nvSpPr>
        <p:spPr>
          <a:xfrm>
            <a:off x="385917" y="1942995"/>
            <a:ext cx="8048317" cy="872617"/>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6000"/>
              <a:buFont typeface="Arial"/>
              <a:buNone/>
              <a:defRPr sz="60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 name="Google Shape;57;p14"/>
          <p:cNvSpPr txBox="1">
            <a:spLocks noGrp="1"/>
          </p:cNvSpPr>
          <p:nvPr>
            <p:ph type="subTitle" idx="1"/>
          </p:nvPr>
        </p:nvSpPr>
        <p:spPr>
          <a:xfrm>
            <a:off x="408040" y="3849256"/>
            <a:ext cx="2023601" cy="106512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chemeClr val="lt1"/>
              </a:buClr>
              <a:buSzPts val="1400"/>
              <a:buNone/>
              <a:defRPr sz="1400">
                <a:solidFill>
                  <a:schemeClr val="l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8" name="Google Shape;58;p14"/>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lt1"/>
                </a:solidFill>
                <a:latin typeface="Arial"/>
                <a:ea typeface="Arial"/>
                <a:cs typeface="Arial"/>
                <a:sym typeface="Arial"/>
              </a:defRPr>
            </a:lvl1pPr>
            <a:lvl2pPr marL="0" lvl="1" indent="0" algn="r">
              <a:spcBef>
                <a:spcPts val="0"/>
              </a:spcBef>
              <a:buNone/>
              <a:defRPr sz="900" b="0" i="0" u="none" strike="noStrike" cap="none">
                <a:solidFill>
                  <a:schemeClr val="lt1"/>
                </a:solidFill>
                <a:latin typeface="Arial"/>
                <a:ea typeface="Arial"/>
                <a:cs typeface="Arial"/>
                <a:sym typeface="Arial"/>
              </a:defRPr>
            </a:lvl2pPr>
            <a:lvl3pPr marL="0" lvl="2" indent="0" algn="r">
              <a:spcBef>
                <a:spcPts val="0"/>
              </a:spcBef>
              <a:buNone/>
              <a:defRPr sz="900" b="0" i="0" u="none" strike="noStrike" cap="none">
                <a:solidFill>
                  <a:schemeClr val="lt1"/>
                </a:solidFill>
                <a:latin typeface="Arial"/>
                <a:ea typeface="Arial"/>
                <a:cs typeface="Arial"/>
                <a:sym typeface="Arial"/>
              </a:defRPr>
            </a:lvl3pPr>
            <a:lvl4pPr marL="0" lvl="3" indent="0" algn="r">
              <a:spcBef>
                <a:spcPts val="0"/>
              </a:spcBef>
              <a:buNone/>
              <a:defRPr sz="900" b="0" i="0" u="none" strike="noStrike" cap="none">
                <a:solidFill>
                  <a:schemeClr val="lt1"/>
                </a:solidFill>
                <a:latin typeface="Arial"/>
                <a:ea typeface="Arial"/>
                <a:cs typeface="Arial"/>
                <a:sym typeface="Arial"/>
              </a:defRPr>
            </a:lvl4pPr>
            <a:lvl5pPr marL="0" lvl="4" indent="0" algn="r">
              <a:spcBef>
                <a:spcPts val="0"/>
              </a:spcBef>
              <a:buNone/>
              <a:defRPr sz="900" b="0" i="0" u="none" strike="noStrike" cap="none">
                <a:solidFill>
                  <a:schemeClr val="lt1"/>
                </a:solidFill>
                <a:latin typeface="Arial"/>
                <a:ea typeface="Arial"/>
                <a:cs typeface="Arial"/>
                <a:sym typeface="Arial"/>
              </a:defRPr>
            </a:lvl5pPr>
            <a:lvl6pPr marL="0" lvl="5" indent="0" algn="r">
              <a:spcBef>
                <a:spcPts val="0"/>
              </a:spcBef>
              <a:buNone/>
              <a:defRPr sz="900" b="0" i="0" u="none" strike="noStrike" cap="none">
                <a:solidFill>
                  <a:schemeClr val="lt1"/>
                </a:solidFill>
                <a:latin typeface="Arial"/>
                <a:ea typeface="Arial"/>
                <a:cs typeface="Arial"/>
                <a:sym typeface="Arial"/>
              </a:defRPr>
            </a:lvl6pPr>
            <a:lvl7pPr marL="0" lvl="6" indent="0" algn="r">
              <a:spcBef>
                <a:spcPts val="0"/>
              </a:spcBef>
              <a:buNone/>
              <a:defRPr sz="900" b="0" i="0" u="none" strike="noStrike" cap="none">
                <a:solidFill>
                  <a:schemeClr val="lt1"/>
                </a:solidFill>
                <a:latin typeface="Arial"/>
                <a:ea typeface="Arial"/>
                <a:cs typeface="Arial"/>
                <a:sym typeface="Arial"/>
              </a:defRPr>
            </a:lvl7pPr>
            <a:lvl8pPr marL="0" lvl="7" indent="0" algn="r">
              <a:spcBef>
                <a:spcPts val="0"/>
              </a:spcBef>
              <a:buNone/>
              <a:defRPr sz="900" b="0" i="0" u="none" strike="noStrike" cap="none">
                <a:solidFill>
                  <a:schemeClr val="lt1"/>
                </a:solidFill>
                <a:latin typeface="Arial"/>
                <a:ea typeface="Arial"/>
                <a:cs typeface="Arial"/>
                <a:sym typeface="Arial"/>
              </a:defRPr>
            </a:lvl8pPr>
            <a:lvl9pPr marL="0" lvl="8" indent="0" algn="r">
              <a:spcBef>
                <a:spcPts val="0"/>
              </a:spcBef>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14" descr="Logo&#10;&#10;Description automatically generated"/>
          <p:cNvPicPr preferRelativeResize="0"/>
          <p:nvPr/>
        </p:nvPicPr>
        <p:blipFill rotWithShape="1">
          <a:blip r:embed="rId3">
            <a:alphaModFix/>
          </a:blip>
          <a:srcRect/>
          <a:stretch/>
        </p:blipFill>
        <p:spPr>
          <a:xfrm>
            <a:off x="6142382" y="2322314"/>
            <a:ext cx="3075321" cy="2865912"/>
          </a:xfrm>
          <a:prstGeom prst="rect">
            <a:avLst/>
          </a:prstGeom>
          <a:noFill/>
          <a:ln>
            <a:noFill/>
          </a:ln>
        </p:spPr>
      </p:pic>
      <p:pic>
        <p:nvPicPr>
          <p:cNvPr id="60" name="Google Shape;60;p14"/>
          <p:cNvPicPr preferRelativeResize="0"/>
          <p:nvPr/>
        </p:nvPicPr>
        <p:blipFill rotWithShape="1">
          <a:blip r:embed="rId4">
            <a:alphaModFix/>
          </a:blip>
          <a:srcRect/>
          <a:stretch/>
        </p:blipFill>
        <p:spPr>
          <a:xfrm>
            <a:off x="439447" y="512703"/>
            <a:ext cx="1960787" cy="39664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1"/>
        <p:cNvGrpSpPr/>
        <p:nvPr/>
      </p:nvGrpSpPr>
      <p:grpSpPr>
        <a:xfrm>
          <a:off x="0" y="0"/>
          <a:ext cx="0" cy="0"/>
          <a:chOff x="0" y="0"/>
          <a:chExt cx="0" cy="0"/>
        </a:xfrm>
      </p:grpSpPr>
      <p:sp>
        <p:nvSpPr>
          <p:cNvPr id="62" name="Google Shape;62;p15"/>
          <p:cNvSpPr txBox="1">
            <a:spLocks noGrp="1"/>
          </p:cNvSpPr>
          <p:nvPr>
            <p:ph type="ctrTitle"/>
          </p:nvPr>
        </p:nvSpPr>
        <p:spPr>
          <a:xfrm>
            <a:off x="1143000" y="703771"/>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5"/>
          <p:cNvSpPr txBox="1">
            <a:spLocks noGrp="1"/>
          </p:cNvSpPr>
          <p:nvPr>
            <p:ph type="subTitle" idx="1"/>
          </p:nvPr>
        </p:nvSpPr>
        <p:spPr>
          <a:xfrm>
            <a:off x="1143000" y="2563527"/>
            <a:ext cx="6858000" cy="714532"/>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4" name="Google Shape;64;p15"/>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5" name="Google Shape;65;p15"/>
          <p:cNvPicPr preferRelativeResize="0"/>
          <p:nvPr/>
        </p:nvPicPr>
        <p:blipFill rotWithShape="1">
          <a:blip r:embed="rId2">
            <a:alphaModFix/>
          </a:blip>
          <a:srcRect/>
          <a:stretch/>
        </p:blipFill>
        <p:spPr>
          <a:xfrm>
            <a:off x="-4313" y="5010913"/>
            <a:ext cx="10281668" cy="451280"/>
          </a:xfrm>
          <a:prstGeom prst="rect">
            <a:avLst/>
          </a:prstGeom>
          <a:noFill/>
          <a:ln>
            <a:noFill/>
          </a:ln>
        </p:spPr>
      </p:pic>
      <p:pic>
        <p:nvPicPr>
          <p:cNvPr id="66" name="Google Shape;66;p15"/>
          <p:cNvPicPr preferRelativeResize="0"/>
          <p:nvPr/>
        </p:nvPicPr>
        <p:blipFill rotWithShape="1">
          <a:blip r:embed="rId3">
            <a:alphaModFix/>
          </a:blip>
          <a:srcRect/>
          <a:stretch/>
        </p:blipFill>
        <p:spPr>
          <a:xfrm>
            <a:off x="3318229" y="3637235"/>
            <a:ext cx="2507543" cy="5072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704850" y="703771"/>
            <a:ext cx="6858000" cy="872617"/>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6"/>
          <p:cNvSpPr txBox="1">
            <a:spLocks noGrp="1"/>
          </p:cNvSpPr>
          <p:nvPr>
            <p:ph type="subTitle" idx="1"/>
          </p:nvPr>
        </p:nvSpPr>
        <p:spPr>
          <a:xfrm>
            <a:off x="704850" y="1707577"/>
            <a:ext cx="6858000" cy="714532"/>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0" name="Google Shape;70;p16"/>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16"/>
          <p:cNvPicPr preferRelativeResize="0"/>
          <p:nvPr/>
        </p:nvPicPr>
        <p:blipFill rotWithShape="1">
          <a:blip r:embed="rId2">
            <a:alphaModFix/>
          </a:blip>
          <a:srcRect/>
          <a:stretch/>
        </p:blipFill>
        <p:spPr>
          <a:xfrm>
            <a:off x="5942333" y="1743075"/>
            <a:ext cx="3968429" cy="3790950"/>
          </a:xfrm>
          <a:prstGeom prst="rect">
            <a:avLst/>
          </a:prstGeom>
          <a:noFill/>
          <a:ln>
            <a:noFill/>
          </a:ln>
        </p:spPr>
      </p:pic>
      <p:pic>
        <p:nvPicPr>
          <p:cNvPr id="72" name="Google Shape;72;p16"/>
          <p:cNvPicPr preferRelativeResize="0"/>
          <p:nvPr/>
        </p:nvPicPr>
        <p:blipFill rotWithShape="1">
          <a:blip r:embed="rId3">
            <a:alphaModFix/>
          </a:blip>
          <a:srcRect/>
          <a:stretch/>
        </p:blipFill>
        <p:spPr>
          <a:xfrm>
            <a:off x="-4313" y="5010913"/>
            <a:ext cx="10281668" cy="451280"/>
          </a:xfrm>
          <a:prstGeom prst="rect">
            <a:avLst/>
          </a:prstGeom>
          <a:noFill/>
          <a:ln>
            <a:noFill/>
          </a:ln>
        </p:spPr>
      </p:pic>
      <p:pic>
        <p:nvPicPr>
          <p:cNvPr id="73" name="Google Shape;73;p16"/>
          <p:cNvPicPr preferRelativeResize="0"/>
          <p:nvPr/>
        </p:nvPicPr>
        <p:blipFill rotWithShape="1">
          <a:blip r:embed="rId4">
            <a:alphaModFix/>
          </a:blip>
          <a:srcRect/>
          <a:stretch/>
        </p:blipFill>
        <p:spPr>
          <a:xfrm>
            <a:off x="694126" y="3567113"/>
            <a:ext cx="2507543" cy="5072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7886700" cy="45128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ED6B2C"/>
              </a:buClr>
              <a:buSzPts val="2100"/>
              <a:buNone/>
              <a:defRPr b="1">
                <a:solidFill>
                  <a:srgbClr val="ED6B2C"/>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8" name="Google Shape;78;p17"/>
          <p:cNvPicPr preferRelativeResize="0"/>
          <p:nvPr/>
        </p:nvPicPr>
        <p:blipFill rotWithShape="1">
          <a:blip r:embed="rId2">
            <a:alphaModFix/>
          </a:blip>
          <a:srcRect/>
          <a:stretch/>
        </p:blipFill>
        <p:spPr>
          <a:xfrm>
            <a:off x="5942333" y="1743075"/>
            <a:ext cx="3968429" cy="3790950"/>
          </a:xfrm>
          <a:prstGeom prst="rect">
            <a:avLst/>
          </a:prstGeom>
          <a:noFill/>
          <a:ln>
            <a:noFill/>
          </a:ln>
        </p:spPr>
      </p:pic>
      <p:pic>
        <p:nvPicPr>
          <p:cNvPr id="79" name="Google Shape;79;p17"/>
          <p:cNvPicPr preferRelativeResize="0"/>
          <p:nvPr/>
        </p:nvPicPr>
        <p:blipFill rotWithShape="1">
          <a:blip r:embed="rId3">
            <a:alphaModFix/>
          </a:blip>
          <a:srcRect/>
          <a:stretch/>
        </p:blipFill>
        <p:spPr>
          <a:xfrm>
            <a:off x="-4313" y="5010913"/>
            <a:ext cx="10281668" cy="451280"/>
          </a:xfrm>
          <a:prstGeom prst="rect">
            <a:avLst/>
          </a:prstGeom>
          <a:noFill/>
          <a:ln>
            <a:noFill/>
          </a:ln>
        </p:spPr>
      </p:pic>
      <p:sp>
        <p:nvSpPr>
          <p:cNvPr id="80" name="Google Shape;80;p17"/>
          <p:cNvSpPr txBox="1">
            <a:spLocks noGrp="1"/>
          </p:cNvSpPr>
          <p:nvPr>
            <p:ph type="body" idx="2"/>
          </p:nvPr>
        </p:nvSpPr>
        <p:spPr>
          <a:xfrm>
            <a:off x="628650" y="1917391"/>
            <a:ext cx="7886700" cy="25410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62626"/>
              </a:buClr>
              <a:buSzPts val="1500"/>
              <a:buNone/>
              <a:defRPr sz="1500" b="0">
                <a:solidFill>
                  <a:srgbClr val="262626"/>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4" name="Google Shape;84;p18"/>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5" name="Google Shape;85;p18"/>
          <p:cNvPicPr preferRelativeResize="0"/>
          <p:nvPr/>
        </p:nvPicPr>
        <p:blipFill rotWithShape="1">
          <a:blip r:embed="rId2">
            <a:alphaModFix/>
          </a:blip>
          <a:srcRect/>
          <a:stretch/>
        </p:blipFill>
        <p:spPr>
          <a:xfrm>
            <a:off x="-4313" y="5010913"/>
            <a:ext cx="10281668" cy="451280"/>
          </a:xfrm>
          <a:prstGeom prst="rect">
            <a:avLst/>
          </a:prstGeom>
          <a:noFill/>
          <a:ln>
            <a:noFill/>
          </a:ln>
        </p:spPr>
      </p:pic>
      <p:pic>
        <p:nvPicPr>
          <p:cNvPr id="86" name="Google Shape;86;p18"/>
          <p:cNvPicPr preferRelativeResize="0"/>
          <p:nvPr/>
        </p:nvPicPr>
        <p:blipFill rotWithShape="1">
          <a:blip r:embed="rId3">
            <a:alphaModFix/>
          </a:blip>
          <a:srcRect/>
          <a:stretch/>
        </p:blipFill>
        <p:spPr>
          <a:xfrm>
            <a:off x="5942333" y="1743075"/>
            <a:ext cx="3968429" cy="3790950"/>
          </a:xfrm>
          <a:prstGeom prst="rect">
            <a:avLst/>
          </a:prstGeom>
          <a:noFill/>
          <a:ln>
            <a:noFill/>
          </a:ln>
        </p:spPr>
      </p:pic>
      <p:pic>
        <p:nvPicPr>
          <p:cNvPr id="87" name="Google Shape;87;p18"/>
          <p:cNvPicPr preferRelativeResize="0"/>
          <p:nvPr/>
        </p:nvPicPr>
        <p:blipFill rotWithShape="1">
          <a:blip r:embed="rId4">
            <a:alphaModFix/>
          </a:blip>
          <a:srcRect/>
          <a:stretch/>
        </p:blipFill>
        <p:spPr>
          <a:xfrm>
            <a:off x="623888" y="576263"/>
            <a:ext cx="2507543" cy="5072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628650" y="273844"/>
            <a:ext cx="7886700" cy="87884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 name="Google Shape;90;p19"/>
          <p:cNvSpPr txBox="1">
            <a:spLocks noGrp="1"/>
          </p:cNvSpPr>
          <p:nvPr>
            <p:ph type="body" idx="1"/>
          </p:nvPr>
        </p:nvSpPr>
        <p:spPr>
          <a:xfrm>
            <a:off x="628650" y="1369219"/>
            <a:ext cx="7886700"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ED6B2C"/>
              </a:buClr>
              <a:buSzPts val="1500"/>
              <a:buNone/>
              <a:defRPr sz="1500" b="1">
                <a:solidFill>
                  <a:srgbClr val="ED6B2C"/>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91" name="Google Shape;91;p19"/>
          <p:cNvPicPr preferRelativeResize="0"/>
          <p:nvPr/>
        </p:nvPicPr>
        <p:blipFill rotWithShape="1">
          <a:blip r:embed="rId2">
            <a:alphaModFix/>
          </a:blip>
          <a:srcRect/>
          <a:stretch/>
        </p:blipFill>
        <p:spPr>
          <a:xfrm>
            <a:off x="5942333" y="1743075"/>
            <a:ext cx="3968429" cy="3790950"/>
          </a:xfrm>
          <a:prstGeom prst="rect">
            <a:avLst/>
          </a:prstGeom>
          <a:noFill/>
          <a:ln>
            <a:noFill/>
          </a:ln>
        </p:spPr>
      </p:pic>
      <p:sp>
        <p:nvSpPr>
          <p:cNvPr id="92" name="Google Shape;92;p19"/>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93" name="Google Shape;93;p19"/>
          <p:cNvCxnSpPr/>
          <p:nvPr/>
        </p:nvCxnSpPr>
        <p:spPr>
          <a:xfrm>
            <a:off x="0" y="1228764"/>
            <a:ext cx="9144000" cy="0"/>
          </a:xfrm>
          <a:prstGeom prst="straightConnector1">
            <a:avLst/>
          </a:prstGeom>
          <a:noFill/>
          <a:ln w="12700" cap="flat" cmpd="sng">
            <a:solidFill>
              <a:srgbClr val="AEABAB">
                <a:alpha val="44705"/>
              </a:srgbClr>
            </a:solidFill>
            <a:prstDash val="solid"/>
            <a:miter lim="800000"/>
            <a:headEnd type="none" w="sm" len="sm"/>
            <a:tailEnd type="none" w="sm" len="sm"/>
          </a:ln>
        </p:spPr>
      </p:cxnSp>
      <p:sp>
        <p:nvSpPr>
          <p:cNvPr id="94" name="Google Shape;94;p19"/>
          <p:cNvSpPr txBox="1">
            <a:spLocks noGrp="1"/>
          </p:cNvSpPr>
          <p:nvPr>
            <p:ph type="body" idx="2"/>
          </p:nvPr>
        </p:nvSpPr>
        <p:spPr>
          <a:xfrm>
            <a:off x="628650" y="1737928"/>
            <a:ext cx="7886700" cy="1081412"/>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62626"/>
              </a:buClr>
              <a:buSzPts val="1400"/>
              <a:buNone/>
              <a:defRPr sz="1400" b="0">
                <a:solidFill>
                  <a:srgbClr val="262626"/>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body" idx="3"/>
          </p:nvPr>
        </p:nvSpPr>
        <p:spPr>
          <a:xfrm>
            <a:off x="628650" y="2966068"/>
            <a:ext cx="7886700"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5A9BC"/>
              </a:buClr>
              <a:buSzPts val="1500"/>
              <a:buNone/>
              <a:defRPr sz="1500" b="1">
                <a:solidFill>
                  <a:srgbClr val="25A9BC"/>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19"/>
          <p:cNvSpPr txBox="1">
            <a:spLocks noGrp="1"/>
          </p:cNvSpPr>
          <p:nvPr>
            <p:ph type="body" idx="4"/>
          </p:nvPr>
        </p:nvSpPr>
        <p:spPr>
          <a:xfrm>
            <a:off x="628650" y="3334777"/>
            <a:ext cx="7886700" cy="1081412"/>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62626"/>
              </a:buClr>
              <a:buSzPts val="1400"/>
              <a:buNone/>
              <a:defRPr sz="1400" b="0">
                <a:solidFill>
                  <a:srgbClr val="262626"/>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97" name="Google Shape;97;p19"/>
          <p:cNvPicPr preferRelativeResize="0"/>
          <p:nvPr/>
        </p:nvPicPr>
        <p:blipFill rotWithShape="1">
          <a:blip r:embed="rId3">
            <a:alphaModFix/>
          </a:blip>
          <a:srcRect/>
          <a:stretch/>
        </p:blipFill>
        <p:spPr>
          <a:xfrm>
            <a:off x="-4313" y="5010913"/>
            <a:ext cx="10281668" cy="45128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98"/>
        <p:cNvGrpSpPr/>
        <p:nvPr/>
      </p:nvGrpSpPr>
      <p:grpSpPr>
        <a:xfrm>
          <a:off x="0" y="0"/>
          <a:ext cx="0" cy="0"/>
          <a:chOff x="0" y="0"/>
          <a:chExt cx="0" cy="0"/>
        </a:xfrm>
      </p:grpSpPr>
      <p:pic>
        <p:nvPicPr>
          <p:cNvPr id="99" name="Google Shape;99;p20"/>
          <p:cNvPicPr preferRelativeResize="0"/>
          <p:nvPr/>
        </p:nvPicPr>
        <p:blipFill rotWithShape="1">
          <a:blip r:embed="rId2">
            <a:alphaModFix/>
          </a:blip>
          <a:srcRect/>
          <a:stretch/>
        </p:blipFill>
        <p:spPr>
          <a:xfrm>
            <a:off x="5942333" y="1743075"/>
            <a:ext cx="3968429" cy="3790950"/>
          </a:xfrm>
          <a:prstGeom prst="rect">
            <a:avLst/>
          </a:prstGeom>
          <a:noFill/>
          <a:ln>
            <a:noFill/>
          </a:ln>
        </p:spPr>
      </p:pic>
      <p:sp>
        <p:nvSpPr>
          <p:cNvPr id="100" name="Google Shape;100;p20"/>
          <p:cNvSpPr txBox="1">
            <a:spLocks noGrp="1"/>
          </p:cNvSpPr>
          <p:nvPr>
            <p:ph type="title"/>
          </p:nvPr>
        </p:nvSpPr>
        <p:spPr>
          <a:xfrm>
            <a:off x="628650" y="273844"/>
            <a:ext cx="7886700" cy="87884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0"/>
          <p:cNvSpPr txBox="1">
            <a:spLocks noGrp="1"/>
          </p:cNvSpPr>
          <p:nvPr>
            <p:ph type="body" idx="1"/>
          </p:nvPr>
        </p:nvSpPr>
        <p:spPr>
          <a:xfrm>
            <a:off x="628650" y="1369219"/>
            <a:ext cx="3803240"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ED6B2C"/>
              </a:buClr>
              <a:buSzPts val="1500"/>
              <a:buNone/>
              <a:defRPr sz="1500" b="1">
                <a:solidFill>
                  <a:srgbClr val="ED6B2C"/>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2" name="Google Shape;102;p20"/>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03" name="Google Shape;103;p20"/>
          <p:cNvCxnSpPr/>
          <p:nvPr/>
        </p:nvCxnSpPr>
        <p:spPr>
          <a:xfrm>
            <a:off x="0" y="1228764"/>
            <a:ext cx="9144000" cy="0"/>
          </a:xfrm>
          <a:prstGeom prst="straightConnector1">
            <a:avLst/>
          </a:prstGeom>
          <a:noFill/>
          <a:ln w="12700" cap="flat" cmpd="sng">
            <a:solidFill>
              <a:srgbClr val="AEABAB">
                <a:alpha val="44705"/>
              </a:srgbClr>
            </a:solidFill>
            <a:prstDash val="solid"/>
            <a:miter lim="800000"/>
            <a:headEnd type="none" w="sm" len="sm"/>
            <a:tailEnd type="none" w="sm" len="sm"/>
          </a:ln>
        </p:spPr>
      </p:cxnSp>
      <p:sp>
        <p:nvSpPr>
          <p:cNvPr id="104" name="Google Shape;104;p20"/>
          <p:cNvSpPr txBox="1">
            <a:spLocks noGrp="1"/>
          </p:cNvSpPr>
          <p:nvPr>
            <p:ph type="body" idx="2"/>
          </p:nvPr>
        </p:nvSpPr>
        <p:spPr>
          <a:xfrm>
            <a:off x="628650" y="1737928"/>
            <a:ext cx="3803240" cy="267826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62626"/>
              </a:buClr>
              <a:buSzPts val="1400"/>
              <a:buNone/>
              <a:defRPr sz="1400" b="0">
                <a:solidFill>
                  <a:srgbClr val="262626"/>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20"/>
          <p:cNvSpPr txBox="1">
            <a:spLocks noGrp="1"/>
          </p:cNvSpPr>
          <p:nvPr>
            <p:ph type="body" idx="3"/>
          </p:nvPr>
        </p:nvSpPr>
        <p:spPr>
          <a:xfrm>
            <a:off x="4713953" y="1369219"/>
            <a:ext cx="3803240"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5A9BC"/>
              </a:buClr>
              <a:buSzPts val="1500"/>
              <a:buNone/>
              <a:defRPr sz="1500" b="1">
                <a:solidFill>
                  <a:srgbClr val="25A9BC"/>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6" name="Google Shape;106;p20"/>
          <p:cNvSpPr txBox="1">
            <a:spLocks noGrp="1"/>
          </p:cNvSpPr>
          <p:nvPr>
            <p:ph type="body" idx="4"/>
          </p:nvPr>
        </p:nvSpPr>
        <p:spPr>
          <a:xfrm>
            <a:off x="4713953" y="1737928"/>
            <a:ext cx="3803240" cy="267826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62626"/>
              </a:buClr>
              <a:buSzPts val="1400"/>
              <a:buNone/>
              <a:defRPr sz="1400" b="0">
                <a:solidFill>
                  <a:srgbClr val="262626"/>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07" name="Google Shape;107;p20"/>
          <p:cNvPicPr preferRelativeResize="0"/>
          <p:nvPr/>
        </p:nvPicPr>
        <p:blipFill rotWithShape="1">
          <a:blip r:embed="rId3">
            <a:alphaModFix/>
          </a:blip>
          <a:srcRect/>
          <a:stretch/>
        </p:blipFill>
        <p:spPr>
          <a:xfrm>
            <a:off x="-4313" y="5010913"/>
            <a:ext cx="10281668" cy="45128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8"/>
        <p:cNvGrpSpPr/>
        <p:nvPr/>
      </p:nvGrpSpPr>
      <p:grpSpPr>
        <a:xfrm>
          <a:off x="0" y="0"/>
          <a:ext cx="0" cy="0"/>
          <a:chOff x="0" y="0"/>
          <a:chExt cx="0" cy="0"/>
        </a:xfrm>
      </p:grpSpPr>
      <p:sp>
        <p:nvSpPr>
          <p:cNvPr id="109" name="Google Shape;109;p21"/>
          <p:cNvSpPr/>
          <p:nvPr/>
        </p:nvSpPr>
        <p:spPr>
          <a:xfrm>
            <a:off x="708880" y="236934"/>
            <a:ext cx="7602185" cy="4716086"/>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 name="Google Shape;110;p21"/>
          <p:cNvSpPr txBox="1">
            <a:spLocks noGrp="1"/>
          </p:cNvSpPr>
          <p:nvPr>
            <p:ph type="title"/>
          </p:nvPr>
        </p:nvSpPr>
        <p:spPr>
          <a:xfrm>
            <a:off x="1299270" y="708084"/>
            <a:ext cx="6678809" cy="556561"/>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1"/>
              </a:buClr>
              <a:buSzPts val="3300"/>
              <a:buFont typeface="Arial"/>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1" name="Google Shape;111;p21"/>
          <p:cNvSpPr txBox="1">
            <a:spLocks noGrp="1"/>
          </p:cNvSpPr>
          <p:nvPr>
            <p:ph type="body" idx="1"/>
          </p:nvPr>
        </p:nvSpPr>
        <p:spPr>
          <a:xfrm>
            <a:off x="2704504" y="316546"/>
            <a:ext cx="3868340" cy="333030"/>
          </a:xfrm>
          <a:prstGeom prst="rect">
            <a:avLst/>
          </a:prstGeom>
          <a:noFill/>
          <a:ln>
            <a:noFill/>
          </a:ln>
        </p:spPr>
        <p:txBody>
          <a:bodyPr spcFirstLastPara="1" wrap="square" lIns="68575" tIns="34275" rIns="68575" bIns="34275" anchor="b" anchorCtr="0">
            <a:normAutofit/>
          </a:bodyPr>
          <a:lstStyle>
            <a:lvl1pPr marL="457200" lvl="0" indent="-228600" algn="ctr">
              <a:lnSpc>
                <a:spcPct val="90000"/>
              </a:lnSpc>
              <a:spcBef>
                <a:spcPts val="800"/>
              </a:spcBef>
              <a:spcAft>
                <a:spcPts val="0"/>
              </a:spcAft>
              <a:buClr>
                <a:srgbClr val="D0CECE"/>
              </a:buClr>
              <a:buSzPts val="1400"/>
              <a:buNone/>
              <a:defRPr sz="1400" b="1">
                <a:solidFill>
                  <a:srgbClr val="D0CECE"/>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pic>
        <p:nvPicPr>
          <p:cNvPr id="112" name="Google Shape;112;p21"/>
          <p:cNvPicPr preferRelativeResize="0"/>
          <p:nvPr/>
        </p:nvPicPr>
        <p:blipFill rotWithShape="1">
          <a:blip r:embed="rId2">
            <a:alphaModFix/>
          </a:blip>
          <a:srcRect/>
          <a:stretch/>
        </p:blipFill>
        <p:spPr>
          <a:xfrm>
            <a:off x="3957638" y="1381663"/>
            <a:ext cx="1228725" cy="28575"/>
          </a:xfrm>
          <a:prstGeom prst="rect">
            <a:avLst/>
          </a:prstGeom>
          <a:noFill/>
          <a:ln>
            <a:noFill/>
          </a:ln>
        </p:spPr>
      </p:pic>
      <p:sp>
        <p:nvSpPr>
          <p:cNvPr id="113" name="Google Shape;113;p21"/>
          <p:cNvSpPr txBox="1">
            <a:spLocks noGrp="1"/>
          </p:cNvSpPr>
          <p:nvPr>
            <p:ph type="sldNum" idx="12"/>
          </p:nvPr>
        </p:nvSpPr>
        <p:spPr>
          <a:xfrm>
            <a:off x="6094074" y="4571508"/>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21"/>
          <p:cNvSpPr txBox="1">
            <a:spLocks noGrp="1"/>
          </p:cNvSpPr>
          <p:nvPr>
            <p:ph type="body" idx="2"/>
          </p:nvPr>
        </p:nvSpPr>
        <p:spPr>
          <a:xfrm>
            <a:off x="2704505" y="4454012"/>
            <a:ext cx="3868340" cy="333030"/>
          </a:xfrm>
          <a:prstGeom prst="rect">
            <a:avLst/>
          </a:prstGeom>
          <a:noFill/>
          <a:ln>
            <a:noFill/>
          </a:ln>
        </p:spPr>
        <p:txBody>
          <a:bodyPr spcFirstLastPara="1" wrap="square" lIns="68575" tIns="34275" rIns="68575" bIns="34275" anchor="b" anchorCtr="0">
            <a:normAutofit/>
          </a:bodyPr>
          <a:lstStyle>
            <a:lvl1pPr marL="457200" lvl="0" indent="-228600" algn="ctr">
              <a:lnSpc>
                <a:spcPct val="90000"/>
              </a:lnSpc>
              <a:spcBef>
                <a:spcPts val="800"/>
              </a:spcBef>
              <a:spcAft>
                <a:spcPts val="0"/>
              </a:spcAft>
              <a:buClr>
                <a:srgbClr val="0C0C0C"/>
              </a:buClr>
              <a:buSzPts val="1400"/>
              <a:buNone/>
              <a:defRPr sz="1400" b="1">
                <a:solidFill>
                  <a:srgbClr val="0C0C0C"/>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5" name="Google Shape;115;p21"/>
          <p:cNvSpPr txBox="1">
            <a:spLocks noGrp="1"/>
          </p:cNvSpPr>
          <p:nvPr>
            <p:ph type="body" idx="3"/>
          </p:nvPr>
        </p:nvSpPr>
        <p:spPr>
          <a:xfrm>
            <a:off x="4669690" y="1670345"/>
            <a:ext cx="3351188" cy="2664004"/>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1"/>
          <p:cNvSpPr txBox="1">
            <a:spLocks noGrp="1"/>
          </p:cNvSpPr>
          <p:nvPr>
            <p:ph type="body" idx="4"/>
          </p:nvPr>
        </p:nvSpPr>
        <p:spPr>
          <a:xfrm>
            <a:off x="1159047" y="1670345"/>
            <a:ext cx="3351188" cy="2664004"/>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Clr>
                <a:schemeClr val="dk1"/>
              </a:buClr>
              <a:buSzPts val="1200"/>
              <a:buNone/>
              <a:defRPr sz="12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17"/>
        <p:cNvGrpSpPr/>
        <p:nvPr/>
      </p:nvGrpSpPr>
      <p:grpSpPr>
        <a:xfrm>
          <a:off x="0" y="0"/>
          <a:ext cx="0" cy="0"/>
          <a:chOff x="0" y="0"/>
          <a:chExt cx="0" cy="0"/>
        </a:xfrm>
      </p:grpSpPr>
      <p:sp>
        <p:nvSpPr>
          <p:cNvPr id="118" name="Google Shape;118;p22"/>
          <p:cNvSpPr txBox="1">
            <a:spLocks noGrp="1"/>
          </p:cNvSpPr>
          <p:nvPr>
            <p:ph type="sldNum" idx="12"/>
          </p:nvPr>
        </p:nvSpPr>
        <p:spPr>
          <a:xfrm>
            <a:off x="357071" y="458392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rgbClr val="888888"/>
                </a:solidFill>
                <a:latin typeface="Arial"/>
                <a:ea typeface="Arial"/>
                <a:cs typeface="Arial"/>
                <a:sym typeface="Arial"/>
              </a:defRPr>
            </a:lvl1pPr>
            <a:lvl2pPr marL="0" lvl="1" indent="0" algn="l">
              <a:spcBef>
                <a:spcPts val="0"/>
              </a:spcBef>
              <a:buNone/>
              <a:defRPr sz="900" b="0" i="0" u="none" strike="noStrike" cap="none">
                <a:solidFill>
                  <a:srgbClr val="888888"/>
                </a:solidFill>
                <a:latin typeface="Arial"/>
                <a:ea typeface="Arial"/>
                <a:cs typeface="Arial"/>
                <a:sym typeface="Arial"/>
              </a:defRPr>
            </a:lvl2pPr>
            <a:lvl3pPr marL="0" lvl="2" indent="0" algn="l">
              <a:spcBef>
                <a:spcPts val="0"/>
              </a:spcBef>
              <a:buNone/>
              <a:defRPr sz="900" b="0" i="0" u="none" strike="noStrike" cap="none">
                <a:solidFill>
                  <a:srgbClr val="888888"/>
                </a:solidFill>
                <a:latin typeface="Arial"/>
                <a:ea typeface="Arial"/>
                <a:cs typeface="Arial"/>
                <a:sym typeface="Arial"/>
              </a:defRPr>
            </a:lvl3pPr>
            <a:lvl4pPr marL="0" lvl="3" indent="0" algn="l">
              <a:spcBef>
                <a:spcPts val="0"/>
              </a:spcBef>
              <a:buNone/>
              <a:defRPr sz="900" b="0" i="0" u="none" strike="noStrike" cap="none">
                <a:solidFill>
                  <a:srgbClr val="888888"/>
                </a:solidFill>
                <a:latin typeface="Arial"/>
                <a:ea typeface="Arial"/>
                <a:cs typeface="Arial"/>
                <a:sym typeface="Arial"/>
              </a:defRPr>
            </a:lvl4pPr>
            <a:lvl5pPr marL="0" lvl="4" indent="0" algn="l">
              <a:spcBef>
                <a:spcPts val="0"/>
              </a:spcBef>
              <a:buNone/>
              <a:defRPr sz="900" b="0" i="0" u="none" strike="noStrike" cap="none">
                <a:solidFill>
                  <a:srgbClr val="888888"/>
                </a:solidFill>
                <a:latin typeface="Arial"/>
                <a:ea typeface="Arial"/>
                <a:cs typeface="Arial"/>
                <a:sym typeface="Arial"/>
              </a:defRPr>
            </a:lvl5pPr>
            <a:lvl6pPr marL="0" lvl="5" indent="0" algn="l">
              <a:spcBef>
                <a:spcPts val="0"/>
              </a:spcBef>
              <a:buNone/>
              <a:defRPr sz="900" b="0" i="0" u="none" strike="noStrike" cap="none">
                <a:solidFill>
                  <a:srgbClr val="888888"/>
                </a:solidFill>
                <a:latin typeface="Arial"/>
                <a:ea typeface="Arial"/>
                <a:cs typeface="Arial"/>
                <a:sym typeface="Arial"/>
              </a:defRPr>
            </a:lvl6pPr>
            <a:lvl7pPr marL="0" lvl="6" indent="0" algn="l">
              <a:spcBef>
                <a:spcPts val="0"/>
              </a:spcBef>
              <a:buNone/>
              <a:defRPr sz="900" b="0" i="0" u="none" strike="noStrike" cap="none">
                <a:solidFill>
                  <a:srgbClr val="888888"/>
                </a:solidFill>
                <a:latin typeface="Arial"/>
                <a:ea typeface="Arial"/>
                <a:cs typeface="Arial"/>
                <a:sym typeface="Arial"/>
              </a:defRPr>
            </a:lvl7pPr>
            <a:lvl8pPr marL="0" lvl="7" indent="0" algn="l">
              <a:spcBef>
                <a:spcPts val="0"/>
              </a:spcBef>
              <a:buNone/>
              <a:defRPr sz="900" b="0" i="0" u="none" strike="noStrike" cap="none">
                <a:solidFill>
                  <a:srgbClr val="888888"/>
                </a:solidFill>
                <a:latin typeface="Arial"/>
                <a:ea typeface="Arial"/>
                <a:cs typeface="Arial"/>
                <a:sym typeface="Arial"/>
              </a:defRPr>
            </a:lvl8pPr>
            <a:lvl9pPr marL="0" lvl="8" indent="0" algn="l">
              <a:spcBef>
                <a:spcPts val="0"/>
              </a:spcBef>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9" name="Google Shape;119;p22"/>
          <p:cNvSpPr/>
          <p:nvPr/>
        </p:nvSpPr>
        <p:spPr>
          <a:xfrm>
            <a:off x="4710791" y="3081033"/>
            <a:ext cx="4055633" cy="1790105"/>
          </a:xfrm>
          <a:prstGeom prst="rect">
            <a:avLst/>
          </a:prstGeom>
          <a:solidFill>
            <a:schemeClr val="lt1">
              <a:alpha val="91764"/>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0" name="Google Shape;120;p22"/>
          <p:cNvSpPr txBox="1">
            <a:spLocks noGrp="1"/>
          </p:cNvSpPr>
          <p:nvPr>
            <p:ph type="body" idx="1"/>
          </p:nvPr>
        </p:nvSpPr>
        <p:spPr>
          <a:xfrm>
            <a:off x="4914000" y="3255564"/>
            <a:ext cx="3650400" cy="1379909"/>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1" name="Google Shape;121;p22"/>
          <p:cNvPicPr preferRelativeResize="0"/>
          <p:nvPr/>
        </p:nvPicPr>
        <p:blipFill rotWithShape="1">
          <a:blip r:embed="rId2">
            <a:alphaModFix/>
          </a:blip>
          <a:srcRect/>
          <a:stretch/>
        </p:blipFill>
        <p:spPr>
          <a:xfrm>
            <a:off x="4710791" y="4810004"/>
            <a:ext cx="4333875" cy="1905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46454B"/>
        </a:solidFill>
        <a:effectLst/>
      </p:bgPr>
    </p:bg>
    <p:spTree>
      <p:nvGrpSpPr>
        <p:cNvPr id="1" name="Shape 122"/>
        <p:cNvGrpSpPr/>
        <p:nvPr/>
      </p:nvGrpSpPr>
      <p:grpSpPr>
        <a:xfrm>
          <a:off x="0" y="0"/>
          <a:ext cx="0" cy="0"/>
          <a:chOff x="0" y="0"/>
          <a:chExt cx="0" cy="0"/>
        </a:xfrm>
      </p:grpSpPr>
      <p:sp>
        <p:nvSpPr>
          <p:cNvPr id="123" name="Google Shape;123;p23"/>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4" name="Google Shape;124;p23"/>
          <p:cNvPicPr preferRelativeResize="0"/>
          <p:nvPr/>
        </p:nvPicPr>
        <p:blipFill rotWithShape="1">
          <a:blip r:embed="rId2">
            <a:alphaModFix/>
          </a:blip>
          <a:srcRect/>
          <a:stretch/>
        </p:blipFill>
        <p:spPr>
          <a:xfrm>
            <a:off x="-5963" y="5015285"/>
            <a:ext cx="9904821" cy="434740"/>
          </a:xfrm>
          <a:prstGeom prst="rect">
            <a:avLst/>
          </a:prstGeom>
          <a:noFill/>
          <a:ln>
            <a:noFill/>
          </a:ln>
        </p:spPr>
      </p:pic>
      <p:sp>
        <p:nvSpPr>
          <p:cNvPr id="125" name="Google Shape;125;p23"/>
          <p:cNvSpPr txBox="1">
            <a:spLocks noGrp="1"/>
          </p:cNvSpPr>
          <p:nvPr>
            <p:ph type="title"/>
          </p:nvPr>
        </p:nvSpPr>
        <p:spPr>
          <a:xfrm>
            <a:off x="628650" y="273844"/>
            <a:ext cx="7886700" cy="87884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Arial"/>
              <a:buNone/>
              <a:defRPr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126" name="Google Shape;126;p23"/>
          <p:cNvCxnSpPr/>
          <p:nvPr/>
        </p:nvCxnSpPr>
        <p:spPr>
          <a:xfrm>
            <a:off x="0" y="1228764"/>
            <a:ext cx="9144000" cy="0"/>
          </a:xfrm>
          <a:prstGeom prst="straightConnector1">
            <a:avLst/>
          </a:prstGeom>
          <a:noFill/>
          <a:ln w="12700" cap="flat" cmpd="sng">
            <a:solidFill>
              <a:srgbClr val="AEABAB">
                <a:alpha val="44705"/>
              </a:srgbClr>
            </a:solidFill>
            <a:prstDash val="solid"/>
            <a:miter lim="800000"/>
            <a:headEnd type="none" w="sm" len="sm"/>
            <a:tailEnd type="none" w="sm" len="sm"/>
          </a:ln>
        </p:spPr>
      </p:cxnSp>
      <p:sp>
        <p:nvSpPr>
          <p:cNvPr id="127" name="Google Shape;127;p23"/>
          <p:cNvSpPr txBox="1">
            <a:spLocks noGrp="1"/>
          </p:cNvSpPr>
          <p:nvPr>
            <p:ph type="body" idx="1"/>
          </p:nvPr>
        </p:nvSpPr>
        <p:spPr>
          <a:xfrm>
            <a:off x="628650" y="1369219"/>
            <a:ext cx="3803240"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500"/>
              <a:buNone/>
              <a:defRPr sz="1500" b="1">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8" name="Google Shape;128;p23"/>
          <p:cNvSpPr txBox="1">
            <a:spLocks noGrp="1"/>
          </p:cNvSpPr>
          <p:nvPr>
            <p:ph type="body" idx="2"/>
          </p:nvPr>
        </p:nvSpPr>
        <p:spPr>
          <a:xfrm>
            <a:off x="628650" y="1737928"/>
            <a:ext cx="3803240" cy="267826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400"/>
              <a:buNone/>
              <a:defRPr sz="1400" b="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 name="Google Shape;129;p23"/>
          <p:cNvSpPr txBox="1">
            <a:spLocks noGrp="1"/>
          </p:cNvSpPr>
          <p:nvPr>
            <p:ph type="body" idx="3"/>
          </p:nvPr>
        </p:nvSpPr>
        <p:spPr>
          <a:xfrm>
            <a:off x="4713953" y="1369219"/>
            <a:ext cx="3803240"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500"/>
              <a:buNone/>
              <a:defRPr sz="1500" b="1">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23"/>
          <p:cNvSpPr txBox="1">
            <a:spLocks noGrp="1"/>
          </p:cNvSpPr>
          <p:nvPr>
            <p:ph type="body" idx="4"/>
          </p:nvPr>
        </p:nvSpPr>
        <p:spPr>
          <a:xfrm>
            <a:off x="4713953" y="1737928"/>
            <a:ext cx="3803240" cy="267826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400"/>
              <a:buNone/>
              <a:defRPr sz="1400" b="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1" name="Google Shape;131;p23" descr="Logo&#10;&#10;Description automatically generated"/>
          <p:cNvPicPr preferRelativeResize="0"/>
          <p:nvPr/>
        </p:nvPicPr>
        <p:blipFill rotWithShape="1">
          <a:blip r:embed="rId3">
            <a:alphaModFix amt="23000"/>
          </a:blip>
          <a:srcRect/>
          <a:stretch/>
        </p:blipFill>
        <p:spPr>
          <a:xfrm>
            <a:off x="6068679" y="2277588"/>
            <a:ext cx="3075321" cy="286591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32"/>
        <p:cNvGrpSpPr/>
        <p:nvPr/>
      </p:nvGrpSpPr>
      <p:grpSpPr>
        <a:xfrm>
          <a:off x="0" y="0"/>
          <a:ext cx="0" cy="0"/>
          <a:chOff x="0" y="0"/>
          <a:chExt cx="0" cy="0"/>
        </a:xfrm>
      </p:grpSpPr>
      <p:sp>
        <p:nvSpPr>
          <p:cNvPr id="133" name="Google Shape;133;p24"/>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4" name="Google Shape;134;p24"/>
          <p:cNvSpPr txBox="1">
            <a:spLocks noGrp="1"/>
          </p:cNvSpPr>
          <p:nvPr>
            <p:ph type="body" idx="1"/>
          </p:nvPr>
        </p:nvSpPr>
        <p:spPr>
          <a:xfrm>
            <a:off x="4359302" y="3294752"/>
            <a:ext cx="4156048"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C0C0C"/>
              </a:buClr>
              <a:buSzPts val="1500"/>
              <a:buNone/>
              <a:defRPr sz="1500" b="1">
                <a:solidFill>
                  <a:srgbClr val="0C0C0C"/>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 name="Google Shape;135;p24"/>
          <p:cNvSpPr txBox="1">
            <a:spLocks noGrp="1"/>
          </p:cNvSpPr>
          <p:nvPr>
            <p:ph type="body" idx="2"/>
          </p:nvPr>
        </p:nvSpPr>
        <p:spPr>
          <a:xfrm>
            <a:off x="4359302" y="3663462"/>
            <a:ext cx="4156047" cy="752728"/>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62626"/>
              </a:buClr>
              <a:buSzPts val="1200"/>
              <a:buNone/>
              <a:defRPr sz="1200" b="0">
                <a:solidFill>
                  <a:srgbClr val="262626"/>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 name="Google Shape;136;p24"/>
          <p:cNvSpPr/>
          <p:nvPr/>
        </p:nvSpPr>
        <p:spPr>
          <a:xfrm>
            <a:off x="0" y="-1"/>
            <a:ext cx="3780845" cy="5143501"/>
          </a:xfrm>
          <a:prstGeom prst="rect">
            <a:avLst/>
          </a:prstGeom>
          <a:solidFill>
            <a:srgbClr val="00ADB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7" name="Google Shape;137;p24"/>
          <p:cNvSpPr txBox="1">
            <a:spLocks noGrp="1"/>
          </p:cNvSpPr>
          <p:nvPr>
            <p:ph type="title"/>
          </p:nvPr>
        </p:nvSpPr>
        <p:spPr>
          <a:xfrm>
            <a:off x="497453" y="273844"/>
            <a:ext cx="2543921" cy="172392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5000"/>
              <a:buFont typeface="Arial"/>
              <a:buNone/>
              <a:defRPr sz="50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 name="Google Shape;138;p24"/>
          <p:cNvSpPr txBox="1">
            <a:spLocks noGrp="1"/>
          </p:cNvSpPr>
          <p:nvPr>
            <p:ph type="body" idx="3"/>
          </p:nvPr>
        </p:nvSpPr>
        <p:spPr>
          <a:xfrm>
            <a:off x="4359302" y="1857554"/>
            <a:ext cx="4156048"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C0C0C"/>
              </a:buClr>
              <a:buSzPts val="1500"/>
              <a:buNone/>
              <a:defRPr sz="1500" b="1">
                <a:solidFill>
                  <a:srgbClr val="0C0C0C"/>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9" name="Google Shape;139;p24"/>
          <p:cNvSpPr txBox="1">
            <a:spLocks noGrp="1"/>
          </p:cNvSpPr>
          <p:nvPr>
            <p:ph type="body" idx="4"/>
          </p:nvPr>
        </p:nvSpPr>
        <p:spPr>
          <a:xfrm>
            <a:off x="4359302" y="2226264"/>
            <a:ext cx="4156047" cy="752728"/>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62626"/>
              </a:buClr>
              <a:buSzPts val="1200"/>
              <a:buNone/>
              <a:defRPr sz="1200" b="0">
                <a:solidFill>
                  <a:srgbClr val="262626"/>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4"/>
          <p:cNvSpPr txBox="1">
            <a:spLocks noGrp="1"/>
          </p:cNvSpPr>
          <p:nvPr>
            <p:ph type="body" idx="5"/>
          </p:nvPr>
        </p:nvSpPr>
        <p:spPr>
          <a:xfrm>
            <a:off x="4359302" y="444210"/>
            <a:ext cx="4156048"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C0C0C"/>
              </a:buClr>
              <a:buSzPts val="1500"/>
              <a:buNone/>
              <a:defRPr sz="1500" b="1">
                <a:solidFill>
                  <a:srgbClr val="0C0C0C"/>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1" name="Google Shape;141;p24"/>
          <p:cNvSpPr txBox="1">
            <a:spLocks noGrp="1"/>
          </p:cNvSpPr>
          <p:nvPr>
            <p:ph type="body" idx="6"/>
          </p:nvPr>
        </p:nvSpPr>
        <p:spPr>
          <a:xfrm>
            <a:off x="4359302" y="812920"/>
            <a:ext cx="4156047" cy="752728"/>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62626"/>
              </a:buClr>
              <a:buSzPts val="1200"/>
              <a:buNone/>
              <a:defRPr sz="1200" b="0">
                <a:solidFill>
                  <a:srgbClr val="262626"/>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2" name="Google Shape;142;p24" descr="Logo&#10;&#10;Description automatically generated"/>
          <p:cNvPicPr preferRelativeResize="0"/>
          <p:nvPr/>
        </p:nvPicPr>
        <p:blipFill rotWithShape="1">
          <a:blip r:embed="rId2">
            <a:alphaModFix amt="77000"/>
          </a:blip>
          <a:srcRect r="7428" b="5306"/>
          <a:stretch/>
        </p:blipFill>
        <p:spPr>
          <a:xfrm>
            <a:off x="928011" y="2424010"/>
            <a:ext cx="2852834" cy="2719490"/>
          </a:xfrm>
          <a:prstGeom prst="rect">
            <a:avLst/>
          </a:prstGeom>
          <a:noFill/>
          <a:ln>
            <a:noFill/>
          </a:ln>
        </p:spPr>
      </p:pic>
      <p:sp>
        <p:nvSpPr>
          <p:cNvPr id="143" name="Google Shape;143;p24"/>
          <p:cNvSpPr txBox="1">
            <a:spLocks noGrp="1"/>
          </p:cNvSpPr>
          <p:nvPr>
            <p:ph type="body" idx="7"/>
          </p:nvPr>
        </p:nvSpPr>
        <p:spPr>
          <a:xfrm>
            <a:off x="500932" y="3809108"/>
            <a:ext cx="1467016" cy="607082"/>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500"/>
              <a:buNone/>
              <a:defRPr sz="1500" b="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Comparison">
  <p:cSld name="2_Comparison">
    <p:bg>
      <p:bgPr>
        <a:solidFill>
          <a:srgbClr val="C55A11"/>
        </a:solidFill>
        <a:effectLst/>
      </p:bgPr>
    </p:bg>
    <p:spTree>
      <p:nvGrpSpPr>
        <p:cNvPr id="1" name="Shape 144"/>
        <p:cNvGrpSpPr/>
        <p:nvPr/>
      </p:nvGrpSpPr>
      <p:grpSpPr>
        <a:xfrm>
          <a:off x="0" y="0"/>
          <a:ext cx="0" cy="0"/>
          <a:chOff x="0" y="0"/>
          <a:chExt cx="0" cy="0"/>
        </a:xfrm>
      </p:grpSpPr>
      <p:sp>
        <p:nvSpPr>
          <p:cNvPr id="145" name="Google Shape;145;p25"/>
          <p:cNvSpPr/>
          <p:nvPr/>
        </p:nvSpPr>
        <p:spPr>
          <a:xfrm>
            <a:off x="1" y="0"/>
            <a:ext cx="4571999"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6" name="Google Shape;146;p25"/>
          <p:cNvSpPr txBox="1">
            <a:spLocks noGrp="1"/>
          </p:cNvSpPr>
          <p:nvPr>
            <p:ph type="sldNum" idx="12"/>
          </p:nvPr>
        </p:nvSpPr>
        <p:spPr>
          <a:xfrm>
            <a:off x="357071" y="4361630"/>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rgbClr val="888888"/>
                </a:solidFill>
                <a:latin typeface="Arial"/>
                <a:ea typeface="Arial"/>
                <a:cs typeface="Arial"/>
                <a:sym typeface="Arial"/>
              </a:defRPr>
            </a:lvl1pPr>
            <a:lvl2pPr marL="0" lvl="1" indent="0" algn="l">
              <a:spcBef>
                <a:spcPts val="0"/>
              </a:spcBef>
              <a:buNone/>
              <a:defRPr sz="900" b="0" i="0" u="none" strike="noStrike" cap="none">
                <a:solidFill>
                  <a:srgbClr val="888888"/>
                </a:solidFill>
                <a:latin typeface="Arial"/>
                <a:ea typeface="Arial"/>
                <a:cs typeface="Arial"/>
                <a:sym typeface="Arial"/>
              </a:defRPr>
            </a:lvl2pPr>
            <a:lvl3pPr marL="0" lvl="2" indent="0" algn="l">
              <a:spcBef>
                <a:spcPts val="0"/>
              </a:spcBef>
              <a:buNone/>
              <a:defRPr sz="900" b="0" i="0" u="none" strike="noStrike" cap="none">
                <a:solidFill>
                  <a:srgbClr val="888888"/>
                </a:solidFill>
                <a:latin typeface="Arial"/>
                <a:ea typeface="Arial"/>
                <a:cs typeface="Arial"/>
                <a:sym typeface="Arial"/>
              </a:defRPr>
            </a:lvl3pPr>
            <a:lvl4pPr marL="0" lvl="3" indent="0" algn="l">
              <a:spcBef>
                <a:spcPts val="0"/>
              </a:spcBef>
              <a:buNone/>
              <a:defRPr sz="900" b="0" i="0" u="none" strike="noStrike" cap="none">
                <a:solidFill>
                  <a:srgbClr val="888888"/>
                </a:solidFill>
                <a:latin typeface="Arial"/>
                <a:ea typeface="Arial"/>
                <a:cs typeface="Arial"/>
                <a:sym typeface="Arial"/>
              </a:defRPr>
            </a:lvl4pPr>
            <a:lvl5pPr marL="0" lvl="4" indent="0" algn="l">
              <a:spcBef>
                <a:spcPts val="0"/>
              </a:spcBef>
              <a:buNone/>
              <a:defRPr sz="900" b="0" i="0" u="none" strike="noStrike" cap="none">
                <a:solidFill>
                  <a:srgbClr val="888888"/>
                </a:solidFill>
                <a:latin typeface="Arial"/>
                <a:ea typeface="Arial"/>
                <a:cs typeface="Arial"/>
                <a:sym typeface="Arial"/>
              </a:defRPr>
            </a:lvl5pPr>
            <a:lvl6pPr marL="0" lvl="5" indent="0" algn="l">
              <a:spcBef>
                <a:spcPts val="0"/>
              </a:spcBef>
              <a:buNone/>
              <a:defRPr sz="900" b="0" i="0" u="none" strike="noStrike" cap="none">
                <a:solidFill>
                  <a:srgbClr val="888888"/>
                </a:solidFill>
                <a:latin typeface="Arial"/>
                <a:ea typeface="Arial"/>
                <a:cs typeface="Arial"/>
                <a:sym typeface="Arial"/>
              </a:defRPr>
            </a:lvl6pPr>
            <a:lvl7pPr marL="0" lvl="6" indent="0" algn="l">
              <a:spcBef>
                <a:spcPts val="0"/>
              </a:spcBef>
              <a:buNone/>
              <a:defRPr sz="900" b="0" i="0" u="none" strike="noStrike" cap="none">
                <a:solidFill>
                  <a:srgbClr val="888888"/>
                </a:solidFill>
                <a:latin typeface="Arial"/>
                <a:ea typeface="Arial"/>
                <a:cs typeface="Arial"/>
                <a:sym typeface="Arial"/>
              </a:defRPr>
            </a:lvl7pPr>
            <a:lvl8pPr marL="0" lvl="7" indent="0" algn="l">
              <a:spcBef>
                <a:spcPts val="0"/>
              </a:spcBef>
              <a:buNone/>
              <a:defRPr sz="900" b="0" i="0" u="none" strike="noStrike" cap="none">
                <a:solidFill>
                  <a:srgbClr val="888888"/>
                </a:solidFill>
                <a:latin typeface="Arial"/>
                <a:ea typeface="Arial"/>
                <a:cs typeface="Arial"/>
                <a:sym typeface="Arial"/>
              </a:defRPr>
            </a:lvl8pPr>
            <a:lvl9pPr marL="0" lvl="8" indent="0" algn="l">
              <a:spcBef>
                <a:spcPts val="0"/>
              </a:spcBef>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47" name="Google Shape;147;p25"/>
          <p:cNvSpPr txBox="1">
            <a:spLocks noGrp="1"/>
          </p:cNvSpPr>
          <p:nvPr>
            <p:ph type="body" idx="1"/>
          </p:nvPr>
        </p:nvSpPr>
        <p:spPr>
          <a:xfrm>
            <a:off x="357071" y="1663315"/>
            <a:ext cx="3650400" cy="230836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8" name="Google Shape;148;p25"/>
          <p:cNvPicPr preferRelativeResize="0"/>
          <p:nvPr/>
        </p:nvPicPr>
        <p:blipFill rotWithShape="1">
          <a:blip r:embed="rId2">
            <a:alphaModFix/>
          </a:blip>
          <a:srcRect/>
          <a:stretch/>
        </p:blipFill>
        <p:spPr>
          <a:xfrm>
            <a:off x="-5990" y="5092768"/>
            <a:ext cx="4885064" cy="214728"/>
          </a:xfrm>
          <a:prstGeom prst="rect">
            <a:avLst/>
          </a:prstGeom>
          <a:noFill/>
          <a:ln>
            <a:noFill/>
          </a:ln>
        </p:spPr>
      </p:pic>
      <p:sp>
        <p:nvSpPr>
          <p:cNvPr id="149" name="Google Shape;149;p25"/>
          <p:cNvSpPr txBox="1">
            <a:spLocks noGrp="1"/>
          </p:cNvSpPr>
          <p:nvPr>
            <p:ph type="title"/>
          </p:nvPr>
        </p:nvSpPr>
        <p:spPr>
          <a:xfrm>
            <a:off x="357071" y="412458"/>
            <a:ext cx="3650400" cy="87884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25"/>
          <p:cNvSpPr>
            <a:spLocks noGrp="1"/>
          </p:cNvSpPr>
          <p:nvPr>
            <p:ph type="pic" idx="2"/>
          </p:nvPr>
        </p:nvSpPr>
        <p:spPr>
          <a:xfrm>
            <a:off x="4572000" y="0"/>
            <a:ext cx="4572000" cy="5143500"/>
          </a:xfrm>
          <a:prstGeom prst="rect">
            <a:avLst/>
          </a:prstGeom>
          <a:solidFill>
            <a:schemeClr val="lt1"/>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Comparison">
  <p:cSld name="3_Comparison">
    <p:bg>
      <p:bgPr>
        <a:solidFill>
          <a:schemeClr val="lt1"/>
        </a:solidFill>
        <a:effectLst/>
      </p:bgPr>
    </p:bg>
    <p:spTree>
      <p:nvGrpSpPr>
        <p:cNvPr id="1" name="Shape 151"/>
        <p:cNvGrpSpPr/>
        <p:nvPr/>
      </p:nvGrpSpPr>
      <p:grpSpPr>
        <a:xfrm>
          <a:off x="0" y="0"/>
          <a:ext cx="0" cy="0"/>
          <a:chOff x="0" y="0"/>
          <a:chExt cx="0" cy="0"/>
        </a:xfrm>
      </p:grpSpPr>
      <p:sp>
        <p:nvSpPr>
          <p:cNvPr id="152" name="Google Shape;152;p26"/>
          <p:cNvSpPr txBox="1">
            <a:spLocks noGrp="1"/>
          </p:cNvSpPr>
          <p:nvPr>
            <p:ph type="sldNum" idx="12"/>
          </p:nvPr>
        </p:nvSpPr>
        <p:spPr>
          <a:xfrm>
            <a:off x="6574631" y="4440028"/>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rgbClr val="888888"/>
                </a:solidFill>
                <a:latin typeface="Arial"/>
                <a:ea typeface="Arial"/>
                <a:cs typeface="Arial"/>
                <a:sym typeface="Arial"/>
              </a:defRPr>
            </a:lvl1pPr>
            <a:lvl2pPr marL="0" lvl="1" indent="0" algn="r">
              <a:spcBef>
                <a:spcPts val="0"/>
              </a:spcBef>
              <a:buNone/>
              <a:defRPr sz="900" b="0" i="0" u="none" strike="noStrike" cap="none">
                <a:solidFill>
                  <a:srgbClr val="888888"/>
                </a:solidFill>
                <a:latin typeface="Arial"/>
                <a:ea typeface="Arial"/>
                <a:cs typeface="Arial"/>
                <a:sym typeface="Arial"/>
              </a:defRPr>
            </a:lvl2pPr>
            <a:lvl3pPr marL="0" lvl="2" indent="0" algn="r">
              <a:spcBef>
                <a:spcPts val="0"/>
              </a:spcBef>
              <a:buNone/>
              <a:defRPr sz="900" b="0" i="0" u="none" strike="noStrike" cap="none">
                <a:solidFill>
                  <a:srgbClr val="888888"/>
                </a:solidFill>
                <a:latin typeface="Arial"/>
                <a:ea typeface="Arial"/>
                <a:cs typeface="Arial"/>
                <a:sym typeface="Arial"/>
              </a:defRPr>
            </a:lvl3pPr>
            <a:lvl4pPr marL="0" lvl="3" indent="0" algn="r">
              <a:spcBef>
                <a:spcPts val="0"/>
              </a:spcBef>
              <a:buNone/>
              <a:defRPr sz="900" b="0" i="0" u="none" strike="noStrike" cap="none">
                <a:solidFill>
                  <a:srgbClr val="888888"/>
                </a:solidFill>
                <a:latin typeface="Arial"/>
                <a:ea typeface="Arial"/>
                <a:cs typeface="Arial"/>
                <a:sym typeface="Arial"/>
              </a:defRPr>
            </a:lvl4pPr>
            <a:lvl5pPr marL="0" lvl="4" indent="0" algn="r">
              <a:spcBef>
                <a:spcPts val="0"/>
              </a:spcBef>
              <a:buNone/>
              <a:defRPr sz="900" b="0" i="0" u="none" strike="noStrike" cap="none">
                <a:solidFill>
                  <a:srgbClr val="888888"/>
                </a:solidFill>
                <a:latin typeface="Arial"/>
                <a:ea typeface="Arial"/>
                <a:cs typeface="Arial"/>
                <a:sym typeface="Arial"/>
              </a:defRPr>
            </a:lvl5pPr>
            <a:lvl6pPr marL="0" lvl="5" indent="0" algn="r">
              <a:spcBef>
                <a:spcPts val="0"/>
              </a:spcBef>
              <a:buNone/>
              <a:defRPr sz="900" b="0" i="0" u="none" strike="noStrike" cap="none">
                <a:solidFill>
                  <a:srgbClr val="888888"/>
                </a:solidFill>
                <a:latin typeface="Arial"/>
                <a:ea typeface="Arial"/>
                <a:cs typeface="Arial"/>
                <a:sym typeface="Arial"/>
              </a:defRPr>
            </a:lvl6pPr>
            <a:lvl7pPr marL="0" lvl="6" indent="0" algn="r">
              <a:spcBef>
                <a:spcPts val="0"/>
              </a:spcBef>
              <a:buNone/>
              <a:defRPr sz="900" b="0" i="0" u="none" strike="noStrike" cap="none">
                <a:solidFill>
                  <a:srgbClr val="888888"/>
                </a:solidFill>
                <a:latin typeface="Arial"/>
                <a:ea typeface="Arial"/>
                <a:cs typeface="Arial"/>
                <a:sym typeface="Arial"/>
              </a:defRPr>
            </a:lvl7pPr>
            <a:lvl8pPr marL="0" lvl="7" indent="0" algn="r">
              <a:spcBef>
                <a:spcPts val="0"/>
              </a:spcBef>
              <a:buNone/>
              <a:defRPr sz="900" b="0" i="0" u="none" strike="noStrike" cap="none">
                <a:solidFill>
                  <a:srgbClr val="888888"/>
                </a:solidFill>
                <a:latin typeface="Arial"/>
                <a:ea typeface="Arial"/>
                <a:cs typeface="Arial"/>
                <a:sym typeface="Arial"/>
              </a:defRPr>
            </a:lvl8pPr>
            <a:lvl9pPr marL="0" lvl="8" indent="0" algn="r">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3" name="Google Shape;153;p26"/>
          <p:cNvSpPr txBox="1">
            <a:spLocks noGrp="1"/>
          </p:cNvSpPr>
          <p:nvPr>
            <p:ph type="title"/>
          </p:nvPr>
        </p:nvSpPr>
        <p:spPr>
          <a:xfrm>
            <a:off x="357071" y="276386"/>
            <a:ext cx="3650400" cy="87884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4" name="Google Shape;154;p26"/>
          <p:cNvSpPr/>
          <p:nvPr/>
        </p:nvSpPr>
        <p:spPr>
          <a:xfrm>
            <a:off x="357071" y="1366157"/>
            <a:ext cx="4960600" cy="2911928"/>
          </a:xfrm>
          <a:prstGeom prst="rect">
            <a:avLst/>
          </a:prstGeom>
          <a:solidFill>
            <a:srgbClr val="D8D8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26"/>
          <p:cNvSpPr/>
          <p:nvPr/>
        </p:nvSpPr>
        <p:spPr>
          <a:xfrm>
            <a:off x="5524499" y="1366157"/>
            <a:ext cx="3107872" cy="2911928"/>
          </a:xfrm>
          <a:prstGeom prst="rect">
            <a:avLst/>
          </a:prstGeom>
          <a:solidFill>
            <a:srgbClr val="D8D8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6" name="Google Shape;156;p26"/>
          <p:cNvSpPr>
            <a:spLocks noGrp="1"/>
          </p:cNvSpPr>
          <p:nvPr>
            <p:ph type="pic" idx="2"/>
          </p:nvPr>
        </p:nvSpPr>
        <p:spPr>
          <a:xfrm>
            <a:off x="356731" y="1365988"/>
            <a:ext cx="4960600" cy="2911928"/>
          </a:xfrm>
          <a:prstGeom prst="rect">
            <a:avLst/>
          </a:prstGeom>
          <a:noFill/>
          <a:ln>
            <a:noFill/>
          </a:ln>
        </p:spPr>
      </p:sp>
      <p:sp>
        <p:nvSpPr>
          <p:cNvPr id="157" name="Google Shape;157;p26"/>
          <p:cNvSpPr>
            <a:spLocks noGrp="1"/>
          </p:cNvSpPr>
          <p:nvPr>
            <p:ph type="pic" idx="3"/>
          </p:nvPr>
        </p:nvSpPr>
        <p:spPr>
          <a:xfrm>
            <a:off x="5524159" y="1365988"/>
            <a:ext cx="3107872" cy="2911928"/>
          </a:xfrm>
          <a:prstGeom prst="rect">
            <a:avLst/>
          </a:prstGeom>
          <a:noFill/>
          <a:ln>
            <a:noFill/>
          </a:ln>
        </p:spPr>
      </p:sp>
      <p:pic>
        <p:nvPicPr>
          <p:cNvPr id="158" name="Google Shape;158;p26"/>
          <p:cNvPicPr preferRelativeResize="0"/>
          <p:nvPr/>
        </p:nvPicPr>
        <p:blipFill rotWithShape="1">
          <a:blip r:embed="rId2">
            <a:alphaModFix/>
          </a:blip>
          <a:srcRect/>
          <a:stretch/>
        </p:blipFill>
        <p:spPr>
          <a:xfrm>
            <a:off x="-4313" y="5010913"/>
            <a:ext cx="10281668" cy="45128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Comparison">
  <p:cSld name="4_Comparison">
    <p:bg>
      <p:bgPr>
        <a:solidFill>
          <a:schemeClr val="lt1"/>
        </a:solidFill>
        <a:effectLst/>
      </p:bgPr>
    </p:bg>
    <p:spTree>
      <p:nvGrpSpPr>
        <p:cNvPr id="1" name="Shape 159"/>
        <p:cNvGrpSpPr/>
        <p:nvPr/>
      </p:nvGrpSpPr>
      <p:grpSpPr>
        <a:xfrm>
          <a:off x="0" y="0"/>
          <a:ext cx="0" cy="0"/>
          <a:chOff x="0" y="0"/>
          <a:chExt cx="0" cy="0"/>
        </a:xfrm>
      </p:grpSpPr>
      <p:sp>
        <p:nvSpPr>
          <p:cNvPr id="160" name="Google Shape;160;p27"/>
          <p:cNvSpPr/>
          <p:nvPr/>
        </p:nvSpPr>
        <p:spPr>
          <a:xfrm>
            <a:off x="0" y="2571750"/>
            <a:ext cx="3035596" cy="2571750"/>
          </a:xfrm>
          <a:prstGeom prst="rect">
            <a:avLst/>
          </a:prstGeom>
          <a:solidFill>
            <a:srgbClr val="FFA9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1" name="Google Shape;161;p27"/>
          <p:cNvSpPr/>
          <p:nvPr/>
        </p:nvSpPr>
        <p:spPr>
          <a:xfrm>
            <a:off x="3035596" y="2571750"/>
            <a:ext cx="3072808" cy="257175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2" name="Google Shape;162;p27"/>
          <p:cNvSpPr/>
          <p:nvPr/>
        </p:nvSpPr>
        <p:spPr>
          <a:xfrm>
            <a:off x="6108404" y="2571750"/>
            <a:ext cx="3035596" cy="2571750"/>
          </a:xfrm>
          <a:prstGeom prst="rect">
            <a:avLst/>
          </a:prstGeom>
          <a:solidFill>
            <a:srgbClr val="FF5B1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27"/>
          <p:cNvSpPr txBox="1">
            <a:spLocks noGrp="1"/>
          </p:cNvSpPr>
          <p:nvPr>
            <p:ph type="sldNum" idx="12"/>
          </p:nvPr>
        </p:nvSpPr>
        <p:spPr>
          <a:xfrm>
            <a:off x="4116654" y="4556986"/>
            <a:ext cx="910690"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900" b="0" i="0" u="none" strike="noStrike" cap="none">
                <a:solidFill>
                  <a:schemeClr val="lt1"/>
                </a:solidFill>
                <a:latin typeface="Arial"/>
                <a:ea typeface="Arial"/>
                <a:cs typeface="Arial"/>
                <a:sym typeface="Arial"/>
              </a:defRPr>
            </a:lvl1pPr>
            <a:lvl2pPr marL="0" lvl="1" indent="0" algn="ctr">
              <a:spcBef>
                <a:spcPts val="0"/>
              </a:spcBef>
              <a:buNone/>
              <a:defRPr sz="900" b="0" i="0" u="none" strike="noStrike" cap="none">
                <a:solidFill>
                  <a:schemeClr val="lt1"/>
                </a:solidFill>
                <a:latin typeface="Arial"/>
                <a:ea typeface="Arial"/>
                <a:cs typeface="Arial"/>
                <a:sym typeface="Arial"/>
              </a:defRPr>
            </a:lvl2pPr>
            <a:lvl3pPr marL="0" lvl="2" indent="0" algn="ctr">
              <a:spcBef>
                <a:spcPts val="0"/>
              </a:spcBef>
              <a:buNone/>
              <a:defRPr sz="900" b="0" i="0" u="none" strike="noStrike" cap="none">
                <a:solidFill>
                  <a:schemeClr val="lt1"/>
                </a:solidFill>
                <a:latin typeface="Arial"/>
                <a:ea typeface="Arial"/>
                <a:cs typeface="Arial"/>
                <a:sym typeface="Arial"/>
              </a:defRPr>
            </a:lvl3pPr>
            <a:lvl4pPr marL="0" lvl="3" indent="0" algn="ctr">
              <a:spcBef>
                <a:spcPts val="0"/>
              </a:spcBef>
              <a:buNone/>
              <a:defRPr sz="900" b="0" i="0" u="none" strike="noStrike" cap="none">
                <a:solidFill>
                  <a:schemeClr val="lt1"/>
                </a:solidFill>
                <a:latin typeface="Arial"/>
                <a:ea typeface="Arial"/>
                <a:cs typeface="Arial"/>
                <a:sym typeface="Arial"/>
              </a:defRPr>
            </a:lvl4pPr>
            <a:lvl5pPr marL="0" lvl="4" indent="0" algn="ctr">
              <a:spcBef>
                <a:spcPts val="0"/>
              </a:spcBef>
              <a:buNone/>
              <a:defRPr sz="900" b="0" i="0" u="none" strike="noStrike" cap="none">
                <a:solidFill>
                  <a:schemeClr val="lt1"/>
                </a:solidFill>
                <a:latin typeface="Arial"/>
                <a:ea typeface="Arial"/>
                <a:cs typeface="Arial"/>
                <a:sym typeface="Arial"/>
              </a:defRPr>
            </a:lvl5pPr>
            <a:lvl6pPr marL="0" lvl="5" indent="0" algn="ctr">
              <a:spcBef>
                <a:spcPts val="0"/>
              </a:spcBef>
              <a:buNone/>
              <a:defRPr sz="900" b="0" i="0" u="none" strike="noStrike" cap="none">
                <a:solidFill>
                  <a:schemeClr val="lt1"/>
                </a:solidFill>
                <a:latin typeface="Arial"/>
                <a:ea typeface="Arial"/>
                <a:cs typeface="Arial"/>
                <a:sym typeface="Arial"/>
              </a:defRPr>
            </a:lvl6pPr>
            <a:lvl7pPr marL="0" lvl="6" indent="0" algn="ctr">
              <a:spcBef>
                <a:spcPts val="0"/>
              </a:spcBef>
              <a:buNone/>
              <a:defRPr sz="900" b="0" i="0" u="none" strike="noStrike" cap="none">
                <a:solidFill>
                  <a:schemeClr val="lt1"/>
                </a:solidFill>
                <a:latin typeface="Arial"/>
                <a:ea typeface="Arial"/>
                <a:cs typeface="Arial"/>
                <a:sym typeface="Arial"/>
              </a:defRPr>
            </a:lvl7pPr>
            <a:lvl8pPr marL="0" lvl="7" indent="0" algn="ctr">
              <a:spcBef>
                <a:spcPts val="0"/>
              </a:spcBef>
              <a:buNone/>
              <a:defRPr sz="900" b="0" i="0" u="none" strike="noStrike" cap="none">
                <a:solidFill>
                  <a:schemeClr val="lt1"/>
                </a:solidFill>
                <a:latin typeface="Arial"/>
                <a:ea typeface="Arial"/>
                <a:cs typeface="Arial"/>
                <a:sym typeface="Arial"/>
              </a:defRPr>
            </a:lvl8pPr>
            <a:lvl9pPr marL="0" lvl="8" indent="0" algn="ctr">
              <a:spcBef>
                <a:spcPts val="0"/>
              </a:spcBef>
              <a:buNone/>
              <a:defRPr sz="9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64" name="Google Shape;164;p27"/>
          <p:cNvSpPr/>
          <p:nvPr/>
        </p:nvSpPr>
        <p:spPr>
          <a:xfrm>
            <a:off x="0" y="0"/>
            <a:ext cx="3035596" cy="257175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5" name="Google Shape;165;p27"/>
          <p:cNvSpPr/>
          <p:nvPr/>
        </p:nvSpPr>
        <p:spPr>
          <a:xfrm>
            <a:off x="3035596" y="0"/>
            <a:ext cx="3072808" cy="2571750"/>
          </a:xfrm>
          <a:prstGeom prst="rect">
            <a:avLst/>
          </a:prstGeom>
          <a:solidFill>
            <a:srgbClr val="25A9B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6" name="Google Shape;166;p27"/>
          <p:cNvSpPr/>
          <p:nvPr/>
        </p:nvSpPr>
        <p:spPr>
          <a:xfrm>
            <a:off x="6108404" y="0"/>
            <a:ext cx="3035596" cy="257175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7" name="Google Shape;167;p27"/>
          <p:cNvSpPr txBox="1">
            <a:spLocks noGrp="1"/>
          </p:cNvSpPr>
          <p:nvPr>
            <p:ph type="body" idx="1"/>
          </p:nvPr>
        </p:nvSpPr>
        <p:spPr>
          <a:xfrm>
            <a:off x="6469484" y="2793932"/>
            <a:ext cx="2313433" cy="333030"/>
          </a:xfrm>
          <a:prstGeom prst="rect">
            <a:avLst/>
          </a:prstGeom>
          <a:noFill/>
          <a:ln>
            <a:noFill/>
          </a:ln>
        </p:spPr>
        <p:txBody>
          <a:bodyPr spcFirstLastPara="1" wrap="square" lIns="68575" tIns="34275" rIns="68575" bIns="34275" anchor="b" anchorCtr="0">
            <a:normAutofit/>
          </a:bodyPr>
          <a:lstStyle>
            <a:lvl1pPr marL="457200" lvl="0" indent="-228600" algn="ctr">
              <a:lnSpc>
                <a:spcPct val="90000"/>
              </a:lnSpc>
              <a:spcBef>
                <a:spcPts val="800"/>
              </a:spcBef>
              <a:spcAft>
                <a:spcPts val="0"/>
              </a:spcAft>
              <a:buClr>
                <a:schemeClr val="lt1"/>
              </a:buClr>
              <a:buSzPts val="1200"/>
              <a:buNone/>
              <a:defRPr sz="1200" b="1">
                <a:solidFill>
                  <a:schemeClr val="l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8" name="Google Shape;168;p27"/>
          <p:cNvSpPr txBox="1">
            <a:spLocks noGrp="1"/>
          </p:cNvSpPr>
          <p:nvPr>
            <p:ph type="body" idx="2"/>
          </p:nvPr>
        </p:nvSpPr>
        <p:spPr>
          <a:xfrm>
            <a:off x="6464594" y="3280145"/>
            <a:ext cx="2318323" cy="1550685"/>
          </a:xfrm>
          <a:prstGeom prst="rect">
            <a:avLst/>
          </a:prstGeom>
          <a:noFill/>
          <a:ln>
            <a:noFill/>
          </a:ln>
        </p:spPr>
        <p:txBody>
          <a:bodyPr spcFirstLastPara="1" wrap="square" lIns="68575" tIns="34275" rIns="68575" bIns="34275" anchor="ctr" anchorCtr="0">
            <a:normAutofit/>
          </a:bodyPr>
          <a:lstStyle>
            <a:lvl1pPr marL="457200" lvl="0" indent="-228600" algn="ctr">
              <a:lnSpc>
                <a:spcPct val="90000"/>
              </a:lnSpc>
              <a:spcBef>
                <a:spcPts val="800"/>
              </a:spcBef>
              <a:spcAft>
                <a:spcPts val="0"/>
              </a:spcAft>
              <a:buClr>
                <a:schemeClr val="lt1"/>
              </a:buClr>
              <a:buSzPts val="1100"/>
              <a:buNone/>
              <a:defRPr sz="1100" b="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9" name="Google Shape;169;p27"/>
          <p:cNvSpPr txBox="1">
            <a:spLocks noGrp="1"/>
          </p:cNvSpPr>
          <p:nvPr>
            <p:ph type="body" idx="3"/>
          </p:nvPr>
        </p:nvSpPr>
        <p:spPr>
          <a:xfrm>
            <a:off x="329183" y="2793932"/>
            <a:ext cx="2313433" cy="333030"/>
          </a:xfrm>
          <a:prstGeom prst="rect">
            <a:avLst/>
          </a:prstGeom>
          <a:noFill/>
          <a:ln>
            <a:noFill/>
          </a:ln>
        </p:spPr>
        <p:txBody>
          <a:bodyPr spcFirstLastPara="1" wrap="square" lIns="68575" tIns="34275" rIns="68575" bIns="34275" anchor="b" anchorCtr="0">
            <a:normAutofit/>
          </a:bodyPr>
          <a:lstStyle>
            <a:lvl1pPr marL="457200" lvl="0" indent="-228600" algn="ctr">
              <a:lnSpc>
                <a:spcPct val="90000"/>
              </a:lnSpc>
              <a:spcBef>
                <a:spcPts val="800"/>
              </a:spcBef>
              <a:spcAft>
                <a:spcPts val="0"/>
              </a:spcAft>
              <a:buClr>
                <a:schemeClr val="lt1"/>
              </a:buClr>
              <a:buSzPts val="1200"/>
              <a:buNone/>
              <a:defRPr sz="1200" b="1">
                <a:solidFill>
                  <a:schemeClr val="l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0" name="Google Shape;170;p27"/>
          <p:cNvSpPr txBox="1">
            <a:spLocks noGrp="1"/>
          </p:cNvSpPr>
          <p:nvPr>
            <p:ph type="body" idx="4"/>
          </p:nvPr>
        </p:nvSpPr>
        <p:spPr>
          <a:xfrm>
            <a:off x="324292" y="3280145"/>
            <a:ext cx="2318323" cy="1550685"/>
          </a:xfrm>
          <a:prstGeom prst="rect">
            <a:avLst/>
          </a:prstGeom>
          <a:noFill/>
          <a:ln>
            <a:noFill/>
          </a:ln>
        </p:spPr>
        <p:txBody>
          <a:bodyPr spcFirstLastPara="1" wrap="square" lIns="68575" tIns="34275" rIns="68575" bIns="34275" anchor="ctr" anchorCtr="0">
            <a:normAutofit/>
          </a:bodyPr>
          <a:lstStyle>
            <a:lvl1pPr marL="457200" lvl="0" indent="-228600" algn="ctr">
              <a:lnSpc>
                <a:spcPct val="90000"/>
              </a:lnSpc>
              <a:spcBef>
                <a:spcPts val="800"/>
              </a:spcBef>
              <a:spcAft>
                <a:spcPts val="0"/>
              </a:spcAft>
              <a:buClr>
                <a:schemeClr val="lt1"/>
              </a:buClr>
              <a:buSzPts val="1100"/>
              <a:buNone/>
              <a:defRPr sz="1100" b="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 name="Google Shape;171;p27"/>
          <p:cNvSpPr>
            <a:spLocks noGrp="1"/>
          </p:cNvSpPr>
          <p:nvPr>
            <p:ph type="pic" idx="5"/>
          </p:nvPr>
        </p:nvSpPr>
        <p:spPr>
          <a:xfrm>
            <a:off x="0" y="0"/>
            <a:ext cx="3036094" cy="2571749"/>
          </a:xfrm>
          <a:prstGeom prst="rect">
            <a:avLst/>
          </a:prstGeom>
          <a:noFill/>
          <a:ln>
            <a:noFill/>
          </a:ln>
        </p:spPr>
      </p:sp>
      <p:sp>
        <p:nvSpPr>
          <p:cNvPr id="172" name="Google Shape;172;p27"/>
          <p:cNvSpPr>
            <a:spLocks noGrp="1"/>
          </p:cNvSpPr>
          <p:nvPr>
            <p:ph type="pic" idx="6"/>
          </p:nvPr>
        </p:nvSpPr>
        <p:spPr>
          <a:xfrm>
            <a:off x="6107906" y="0"/>
            <a:ext cx="3036094" cy="2571749"/>
          </a:xfrm>
          <a:prstGeom prst="rect">
            <a:avLst/>
          </a:prstGeom>
          <a:noFill/>
          <a:ln>
            <a:noFill/>
          </a:ln>
        </p:spPr>
      </p:sp>
      <p:sp>
        <p:nvSpPr>
          <p:cNvPr id="173" name="Google Shape;173;p27"/>
          <p:cNvSpPr>
            <a:spLocks noGrp="1"/>
          </p:cNvSpPr>
          <p:nvPr>
            <p:ph type="pic" idx="7"/>
          </p:nvPr>
        </p:nvSpPr>
        <p:spPr>
          <a:xfrm>
            <a:off x="3030704" y="2571749"/>
            <a:ext cx="3072809" cy="2573079"/>
          </a:xfrm>
          <a:prstGeom prst="rect">
            <a:avLst/>
          </a:prstGeom>
          <a:noFill/>
          <a:ln>
            <a:noFill/>
          </a:ln>
        </p:spPr>
      </p:sp>
      <p:pic>
        <p:nvPicPr>
          <p:cNvPr id="174" name="Google Shape;174;p27"/>
          <p:cNvPicPr preferRelativeResize="0"/>
          <p:nvPr/>
        </p:nvPicPr>
        <p:blipFill rotWithShape="1">
          <a:blip r:embed="rId2">
            <a:alphaModFix/>
          </a:blip>
          <a:srcRect/>
          <a:stretch/>
        </p:blipFill>
        <p:spPr>
          <a:xfrm>
            <a:off x="3112190" y="538371"/>
            <a:ext cx="2919619" cy="145981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Comparison">
  <p:cSld name="5_Comparison">
    <p:bg>
      <p:bgPr>
        <a:solidFill>
          <a:schemeClr val="lt1"/>
        </a:solidFill>
        <a:effectLst/>
      </p:bgPr>
    </p:bg>
    <p:spTree>
      <p:nvGrpSpPr>
        <p:cNvPr id="1" name="Shape 175"/>
        <p:cNvGrpSpPr/>
        <p:nvPr/>
      </p:nvGrpSpPr>
      <p:grpSpPr>
        <a:xfrm>
          <a:off x="0" y="0"/>
          <a:ext cx="0" cy="0"/>
          <a:chOff x="0" y="0"/>
          <a:chExt cx="0" cy="0"/>
        </a:xfrm>
      </p:grpSpPr>
      <p:pic>
        <p:nvPicPr>
          <p:cNvPr id="176" name="Google Shape;176;p28"/>
          <p:cNvPicPr preferRelativeResize="0"/>
          <p:nvPr/>
        </p:nvPicPr>
        <p:blipFill rotWithShape="1">
          <a:blip r:embed="rId2">
            <a:alphaModFix/>
          </a:blip>
          <a:srcRect l="497" t="14799" r="497" b="1629"/>
          <a:stretch/>
        </p:blipFill>
        <p:spPr>
          <a:xfrm>
            <a:off x="-1" y="-1"/>
            <a:ext cx="9144001" cy="5143501"/>
          </a:xfrm>
          <a:prstGeom prst="rect">
            <a:avLst/>
          </a:prstGeom>
          <a:noFill/>
          <a:ln>
            <a:noFill/>
          </a:ln>
        </p:spPr>
      </p:pic>
      <p:pic>
        <p:nvPicPr>
          <p:cNvPr id="177" name="Google Shape;177;p28"/>
          <p:cNvPicPr preferRelativeResize="0"/>
          <p:nvPr/>
        </p:nvPicPr>
        <p:blipFill rotWithShape="1">
          <a:blip r:embed="rId3">
            <a:alphaModFix/>
          </a:blip>
          <a:srcRect b="-32281"/>
          <a:stretch/>
        </p:blipFill>
        <p:spPr>
          <a:xfrm>
            <a:off x="2841238" y="4299253"/>
            <a:ext cx="3461524" cy="58805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1" type="twoTxTwoObj">
  <p:cSld name="TWO_OBJECTS_WITH_TEXT">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629841" y="1151800"/>
            <a:ext cx="7886700" cy="618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0" name="Google Shape;180;p29"/>
          <p:cNvSpPr txBox="1">
            <a:spLocks noGrp="1"/>
          </p:cNvSpPr>
          <p:nvPr>
            <p:ph type="body" idx="1"/>
          </p:nvPr>
        </p:nvSpPr>
        <p:spPr>
          <a:xfrm>
            <a:off x="629841" y="183224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81" name="Google Shape;181;p29"/>
          <p:cNvSpPr txBox="1">
            <a:spLocks noGrp="1"/>
          </p:cNvSpPr>
          <p:nvPr>
            <p:ph type="body" idx="2"/>
          </p:nvPr>
        </p:nvSpPr>
        <p:spPr>
          <a:xfrm>
            <a:off x="629841" y="2450176"/>
            <a:ext cx="3868500" cy="2192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2" name="Google Shape;182;p29"/>
          <p:cNvSpPr txBox="1">
            <a:spLocks noGrp="1"/>
          </p:cNvSpPr>
          <p:nvPr>
            <p:ph type="body" idx="3"/>
          </p:nvPr>
        </p:nvSpPr>
        <p:spPr>
          <a:xfrm>
            <a:off x="4629150" y="183224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83" name="Google Shape;183;p29"/>
          <p:cNvSpPr txBox="1">
            <a:spLocks noGrp="1"/>
          </p:cNvSpPr>
          <p:nvPr>
            <p:ph type="body" idx="4"/>
          </p:nvPr>
        </p:nvSpPr>
        <p:spPr>
          <a:xfrm>
            <a:off x="4629150" y="2450176"/>
            <a:ext cx="3887400" cy="2192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4" name="Google Shape;184;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85" name="Google Shape;185;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86" name="Google Shape;186;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629841" y="740568"/>
            <a:ext cx="2949000" cy="8025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Inter Extra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9" name="Google Shape;189;p3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90" name="Google Shape;190;p3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91" name="Google Shape;19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92" name="Google Shape;19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93" name="Google Shape;19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4"/>
        <p:cNvGrpSpPr/>
        <p:nvPr/>
      </p:nvGrpSpPr>
      <p:grpSpPr>
        <a:xfrm>
          <a:off x="0" y="0"/>
          <a:ext cx="0" cy="0"/>
          <a:chOff x="0" y="0"/>
          <a:chExt cx="0" cy="0"/>
        </a:xfrm>
      </p:grpSpPr>
      <p:sp>
        <p:nvSpPr>
          <p:cNvPr id="195" name="Google Shape;195;p31"/>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txBox="1">
            <a:spLocks noGrp="1"/>
          </p:cNvSpPr>
          <p:nvPr>
            <p:ph type="title"/>
          </p:nvPr>
        </p:nvSpPr>
        <p:spPr>
          <a:xfrm>
            <a:off x="265500" y="1233175"/>
            <a:ext cx="4045200" cy="1482300"/>
          </a:xfrm>
          <a:prstGeom prst="rect">
            <a:avLst/>
          </a:prstGeom>
        </p:spPr>
        <p:txBody>
          <a:bodyPr spcFirstLastPara="1" wrap="square" lIns="68575" tIns="34275" rIns="68575" bIns="34275" anchor="ctr" anchorCtr="0">
            <a:norm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198" name="Google Shape;198;p31"/>
          <p:cNvSpPr txBox="1">
            <a:spLocks noGrp="1"/>
          </p:cNvSpPr>
          <p:nvPr>
            <p:ph type="subTitle" idx="1"/>
          </p:nvPr>
        </p:nvSpPr>
        <p:spPr>
          <a:xfrm>
            <a:off x="265500" y="2779467"/>
            <a:ext cx="4045200" cy="1235100"/>
          </a:xfrm>
          <a:prstGeom prst="rect">
            <a:avLst/>
          </a:prstGeom>
        </p:spPr>
        <p:txBody>
          <a:bodyPr spcFirstLastPara="1" wrap="square" lIns="68575" tIns="34275" rIns="68575" bIns="34275" anchor="t" anchorCtr="0">
            <a:normAutofit/>
          </a:bodyPr>
          <a:lstStyle>
            <a:lvl1pPr lvl="0" algn="ctr" rtl="0">
              <a:lnSpc>
                <a:spcPct val="100000"/>
              </a:lnSpc>
              <a:spcBef>
                <a:spcPts val="800"/>
              </a:spcBef>
              <a:spcAft>
                <a:spcPts val="0"/>
              </a:spcAft>
              <a:buSzPts val="2100"/>
              <a:buNone/>
              <a:defRPr sz="2100"/>
            </a:lvl1pPr>
            <a:lvl2pPr lvl="1" algn="ctr" rtl="0">
              <a:lnSpc>
                <a:spcPct val="100000"/>
              </a:lnSpc>
              <a:spcBef>
                <a:spcPts val="400"/>
              </a:spcBef>
              <a:spcAft>
                <a:spcPts val="0"/>
              </a:spcAft>
              <a:buSzPts val="2100"/>
              <a:buNone/>
              <a:defRPr sz="2100"/>
            </a:lvl2pPr>
            <a:lvl3pPr lvl="2" algn="ctr" rtl="0">
              <a:lnSpc>
                <a:spcPct val="100000"/>
              </a:lnSpc>
              <a:spcBef>
                <a:spcPts val="400"/>
              </a:spcBef>
              <a:spcAft>
                <a:spcPts val="0"/>
              </a:spcAft>
              <a:buSzPts val="2100"/>
              <a:buNone/>
              <a:defRPr sz="2100"/>
            </a:lvl3pPr>
            <a:lvl4pPr lvl="3" algn="ctr" rtl="0">
              <a:lnSpc>
                <a:spcPct val="100000"/>
              </a:lnSpc>
              <a:spcBef>
                <a:spcPts val="400"/>
              </a:spcBef>
              <a:spcAft>
                <a:spcPts val="0"/>
              </a:spcAft>
              <a:buSzPts val="2100"/>
              <a:buNone/>
              <a:defRPr sz="2100"/>
            </a:lvl4pPr>
            <a:lvl5pPr lvl="4" algn="ctr" rtl="0">
              <a:lnSpc>
                <a:spcPct val="100000"/>
              </a:lnSpc>
              <a:spcBef>
                <a:spcPts val="400"/>
              </a:spcBef>
              <a:spcAft>
                <a:spcPts val="0"/>
              </a:spcAft>
              <a:buSzPts val="2100"/>
              <a:buNone/>
              <a:defRPr sz="2100"/>
            </a:lvl5pPr>
            <a:lvl6pPr lvl="5" algn="ctr" rtl="0">
              <a:lnSpc>
                <a:spcPct val="100000"/>
              </a:lnSpc>
              <a:spcBef>
                <a:spcPts val="400"/>
              </a:spcBef>
              <a:spcAft>
                <a:spcPts val="0"/>
              </a:spcAft>
              <a:buSzPts val="2100"/>
              <a:buNone/>
              <a:defRPr sz="2100"/>
            </a:lvl6pPr>
            <a:lvl7pPr lvl="6" algn="ctr" rtl="0">
              <a:lnSpc>
                <a:spcPct val="100000"/>
              </a:lnSpc>
              <a:spcBef>
                <a:spcPts val="400"/>
              </a:spcBef>
              <a:spcAft>
                <a:spcPts val="0"/>
              </a:spcAft>
              <a:buSzPts val="2100"/>
              <a:buNone/>
              <a:defRPr sz="2100"/>
            </a:lvl7pPr>
            <a:lvl8pPr lvl="7" algn="ctr" rtl="0">
              <a:lnSpc>
                <a:spcPct val="100000"/>
              </a:lnSpc>
              <a:spcBef>
                <a:spcPts val="400"/>
              </a:spcBef>
              <a:spcAft>
                <a:spcPts val="0"/>
              </a:spcAft>
              <a:buSzPts val="2100"/>
              <a:buNone/>
              <a:defRPr sz="2100"/>
            </a:lvl8pPr>
            <a:lvl9pPr lvl="8" algn="ctr" rtl="0">
              <a:lnSpc>
                <a:spcPct val="100000"/>
              </a:lnSpc>
              <a:spcBef>
                <a:spcPts val="400"/>
              </a:spcBef>
              <a:spcAft>
                <a:spcPts val="0"/>
              </a:spcAft>
              <a:buSzPts val="2100"/>
              <a:buNone/>
              <a:defRPr sz="2100"/>
            </a:lvl9pPr>
          </a:lstStyle>
          <a:p>
            <a:endParaRPr/>
          </a:p>
        </p:txBody>
      </p:sp>
      <p:sp>
        <p:nvSpPr>
          <p:cNvPr id="199" name="Google Shape;199;p31"/>
          <p:cNvSpPr txBox="1">
            <a:spLocks noGrp="1"/>
          </p:cNvSpPr>
          <p:nvPr>
            <p:ph type="body" idx="2"/>
          </p:nvPr>
        </p:nvSpPr>
        <p:spPr>
          <a:xfrm>
            <a:off x="4939500" y="724200"/>
            <a:ext cx="3837000" cy="3695100"/>
          </a:xfrm>
          <a:prstGeom prst="rect">
            <a:avLst/>
          </a:prstGeom>
        </p:spPr>
        <p:txBody>
          <a:bodyPr spcFirstLastPara="1" wrap="square" lIns="68575" tIns="34275" rIns="68575" bIns="34275" anchor="ctr" anchorCtr="0">
            <a:normAutofit/>
          </a:bodyPr>
          <a:lstStyle>
            <a:lvl1pPr marL="457200" lvl="0" indent="-361950" rtl="0">
              <a:spcBef>
                <a:spcPts val="800"/>
              </a:spcBef>
              <a:spcAft>
                <a:spcPts val="0"/>
              </a:spcAft>
              <a:buClr>
                <a:schemeClr val="lt1"/>
              </a:buClr>
              <a:buSzPts val="2100"/>
              <a:buChar char="•"/>
              <a:defRPr>
                <a:solidFill>
                  <a:schemeClr val="lt1"/>
                </a:solidFill>
              </a:defRPr>
            </a:lvl1pPr>
            <a:lvl2pPr marL="914400" lvl="1" indent="-342900" rtl="0">
              <a:spcBef>
                <a:spcPts val="400"/>
              </a:spcBef>
              <a:spcAft>
                <a:spcPts val="0"/>
              </a:spcAft>
              <a:buClr>
                <a:schemeClr val="lt1"/>
              </a:buClr>
              <a:buSzPts val="1800"/>
              <a:buChar char="•"/>
              <a:defRPr>
                <a:solidFill>
                  <a:schemeClr val="lt1"/>
                </a:solidFill>
              </a:defRPr>
            </a:lvl2pPr>
            <a:lvl3pPr marL="1371600" lvl="2" indent="-323850" rtl="0">
              <a:spcBef>
                <a:spcPts val="400"/>
              </a:spcBef>
              <a:spcAft>
                <a:spcPts val="0"/>
              </a:spcAft>
              <a:buClr>
                <a:schemeClr val="lt1"/>
              </a:buClr>
              <a:buSzPts val="1500"/>
              <a:buChar char="•"/>
              <a:defRPr>
                <a:solidFill>
                  <a:schemeClr val="lt1"/>
                </a:solidFill>
              </a:defRPr>
            </a:lvl3pPr>
            <a:lvl4pPr marL="1828800" lvl="3" indent="-317500" rtl="0">
              <a:spcBef>
                <a:spcPts val="400"/>
              </a:spcBef>
              <a:spcAft>
                <a:spcPts val="0"/>
              </a:spcAft>
              <a:buClr>
                <a:schemeClr val="lt1"/>
              </a:buClr>
              <a:buSzPts val="1400"/>
              <a:buChar char="•"/>
              <a:defRPr>
                <a:solidFill>
                  <a:schemeClr val="lt1"/>
                </a:solidFill>
              </a:defRPr>
            </a:lvl4pPr>
            <a:lvl5pPr marL="2286000" lvl="4" indent="-317500" rtl="0">
              <a:spcBef>
                <a:spcPts val="400"/>
              </a:spcBef>
              <a:spcAft>
                <a:spcPts val="0"/>
              </a:spcAft>
              <a:buClr>
                <a:schemeClr val="lt1"/>
              </a:buClr>
              <a:buSzPts val="14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
        <p:nvSpPr>
          <p:cNvPr id="200" name="Google Shape;200;p31"/>
          <p:cNvSpPr txBox="1">
            <a:spLocks noGrp="1"/>
          </p:cNvSpPr>
          <p:nvPr>
            <p:ph type="sldNum" idx="12"/>
          </p:nvPr>
        </p:nvSpPr>
        <p:spPr>
          <a:xfrm>
            <a:off x="8523541" y="4695623"/>
            <a:ext cx="548700" cy="393600"/>
          </a:xfrm>
          <a:prstGeom prst="rect">
            <a:avLst/>
          </a:prstGeom>
        </p:spPr>
        <p:txBody>
          <a:bodyPr spcFirstLastPara="1" wrap="square" lIns="68575" tIns="34275" rIns="68575" bIns="3427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628650" y="1119639"/>
            <a:ext cx="7886700" cy="696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3" name="Google Shape;203;p32"/>
          <p:cNvSpPr txBox="1">
            <a:spLocks noGrp="1"/>
          </p:cNvSpPr>
          <p:nvPr>
            <p:ph type="body" idx="1"/>
          </p:nvPr>
        </p:nvSpPr>
        <p:spPr>
          <a:xfrm>
            <a:off x="628650" y="1820486"/>
            <a:ext cx="7886700" cy="28122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4" name="Google Shape;204;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05" name="Google Shape;205;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06" name="Google Shape;206;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txBox="1">
            <a:spLocks noGrp="1"/>
          </p:cNvSpPr>
          <p:nvPr>
            <p:ph type="body" idx="1"/>
          </p:nvPr>
        </p:nvSpPr>
        <p:spPr>
          <a:xfrm>
            <a:off x="628650" y="1369219"/>
            <a:ext cx="7886700" cy="3159156"/>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apps.costquest.com/ntiatiererequest/"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apps.costquest.com/NTIAreques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onnectingutah.com/initial-proposal" TargetMode="External"/><Relationship Id="rId7" Type="http://schemas.openxmlformats.org/officeDocument/2006/relationships/image" Target="../media/image23.png"/><Relationship Id="rId2" Type="http://schemas.openxmlformats.org/officeDocument/2006/relationships/hyperlink" Target="https://www.connectingutah.com/digital-connectivity-plan" TargetMode="External"/><Relationship Id="rId1" Type="http://schemas.openxmlformats.org/officeDocument/2006/relationships/slideLayout" Target="../slideLayouts/slideLayout18.xml"/><Relationship Id="rId6" Type="http://schemas.openxmlformats.org/officeDocument/2006/relationships/hyperlink" Target="https://www.connectingutah.com/state-challenge-process" TargetMode="External"/><Relationship Id="rId5" Type="http://schemas.openxmlformats.org/officeDocument/2006/relationships/hyperlink" Target="https://drive.google.com/file/d/1hT0F6q3krN0Jt2yC6z1RU1_xMJvD2meW/view?usp=sharing" TargetMode="External"/><Relationship Id="rId4" Type="http://schemas.openxmlformats.org/officeDocument/2006/relationships/hyperlink" Target="https://docs.google.com/presentation/d/1njHJWxWU1yBzOtiI21PsMcdZPEOGHwpoVvttKgN-pSU/edit?usp=shar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broadbandcenter@utah.gov"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ctrTitle"/>
          </p:nvPr>
        </p:nvSpPr>
        <p:spPr>
          <a:xfrm>
            <a:off x="284692" y="2440195"/>
            <a:ext cx="8048400" cy="8727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6000"/>
              <a:buFont typeface="Arial"/>
              <a:buNone/>
            </a:pPr>
            <a:r>
              <a:rPr lang="en-US" sz="5000" dirty="0"/>
              <a:t>State Challenge Process</a:t>
            </a:r>
            <a:endParaRPr sz="5000" dirty="0"/>
          </a:p>
          <a:p>
            <a:pPr marL="0" lvl="0" indent="0" algn="l" rtl="0">
              <a:lnSpc>
                <a:spcPct val="90000"/>
              </a:lnSpc>
              <a:spcBef>
                <a:spcPts val="0"/>
              </a:spcBef>
              <a:spcAft>
                <a:spcPts val="0"/>
              </a:spcAft>
              <a:buClr>
                <a:schemeClr val="lt1"/>
              </a:buClr>
              <a:buSzPts val="6000"/>
              <a:buFont typeface="Arial"/>
              <a:buNone/>
            </a:pPr>
            <a:r>
              <a:rPr lang="en" sz="5000" dirty="0"/>
              <a:t>Preview</a:t>
            </a:r>
            <a:endParaRPr sz="5000" dirty="0"/>
          </a:p>
        </p:txBody>
      </p:sp>
      <p:sp>
        <p:nvSpPr>
          <p:cNvPr id="212" name="Google Shape;212;p33"/>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is an FCC Fabric (Broadband Map) License?</a:t>
            </a:r>
            <a:endParaRPr/>
          </a:p>
        </p:txBody>
      </p:sp>
      <p:sp>
        <p:nvSpPr>
          <p:cNvPr id="219" name="Google Shape;219;p34"/>
          <p:cNvSpPr txBox="1">
            <a:spLocks noGrp="1"/>
          </p:cNvSpPr>
          <p:nvPr>
            <p:ph type="body" idx="1"/>
          </p:nvPr>
        </p:nvSpPr>
        <p:spPr>
          <a:xfrm>
            <a:off x="628650" y="1143369"/>
            <a:ext cx="7886700" cy="4512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a:t>And why does my organization need one?</a:t>
            </a:r>
            <a:endParaRPr/>
          </a:p>
        </p:txBody>
      </p:sp>
      <p:sp>
        <p:nvSpPr>
          <p:cNvPr id="220" name="Google Shape;220;p34"/>
          <p:cNvSpPr txBox="1">
            <a:spLocks noGrp="1"/>
          </p:cNvSpPr>
          <p:nvPr>
            <p:ph type="body" idx="2"/>
          </p:nvPr>
        </p:nvSpPr>
        <p:spPr>
          <a:xfrm>
            <a:off x="628650" y="1968350"/>
            <a:ext cx="8215200" cy="2840100"/>
          </a:xfrm>
          <a:prstGeom prst="rect">
            <a:avLst/>
          </a:prstGeom>
        </p:spPr>
        <p:txBody>
          <a:bodyPr spcFirstLastPara="1" wrap="square" lIns="68575" tIns="34275" rIns="68575" bIns="34275" anchor="t" anchorCtr="0">
            <a:normAutofit lnSpcReduction="10000"/>
          </a:bodyPr>
          <a:lstStyle/>
          <a:p>
            <a:pPr marL="457200" lvl="0" indent="-342900" algn="l" rtl="0">
              <a:spcBef>
                <a:spcPts val="800"/>
              </a:spcBef>
              <a:spcAft>
                <a:spcPts val="0"/>
              </a:spcAft>
              <a:buSzPts val="1800"/>
              <a:buChar char="●"/>
            </a:pPr>
            <a:r>
              <a:rPr lang="en" sz="1800"/>
              <a:t>Ensure the broadband office can share the FCC’s Fabric Locations data with the challenger.</a:t>
            </a:r>
            <a:endParaRPr sz="1800"/>
          </a:p>
          <a:p>
            <a:pPr marL="457200" lvl="0" indent="-342900" algn="l" rtl="0">
              <a:spcBef>
                <a:spcPts val="1000"/>
              </a:spcBef>
              <a:spcAft>
                <a:spcPts val="0"/>
              </a:spcAft>
              <a:buSzPts val="1800"/>
              <a:buChar char="●"/>
            </a:pPr>
            <a:r>
              <a:rPr lang="en" sz="1800"/>
              <a:t>Access FCC Fabric data identifiers: broadband-serviceable locations (BSLs)</a:t>
            </a:r>
            <a:endParaRPr sz="1800"/>
          </a:p>
          <a:p>
            <a:pPr marL="457200" lvl="0" indent="-342900" algn="l" rtl="0">
              <a:spcBef>
                <a:spcPts val="1000"/>
              </a:spcBef>
              <a:spcAft>
                <a:spcPts val="0"/>
              </a:spcAft>
              <a:buSzPts val="1800"/>
              <a:buChar char="●"/>
            </a:pPr>
            <a:r>
              <a:rPr lang="en" sz="1800"/>
              <a:t>Download the list of unserved and underserved locations (BSL id numbers vs addresses). </a:t>
            </a:r>
            <a:endParaRPr sz="1800"/>
          </a:p>
          <a:p>
            <a:pPr marL="457200" lvl="0" indent="-342900" algn="l" rtl="0">
              <a:spcBef>
                <a:spcPts val="1000"/>
              </a:spcBef>
              <a:spcAft>
                <a:spcPts val="0"/>
              </a:spcAft>
              <a:buSzPts val="1800"/>
              <a:buChar char="●"/>
            </a:pPr>
            <a:r>
              <a:rPr lang="en" sz="1800"/>
              <a:t>Ease participation in state Broadband Challenge Process; ensure internet speed availability</a:t>
            </a:r>
            <a:endParaRPr sz="1800"/>
          </a:p>
          <a:p>
            <a:pPr marL="457200" lvl="0" indent="-342900" algn="l" rtl="0">
              <a:spcBef>
                <a:spcPts val="1000"/>
              </a:spcBef>
              <a:spcAft>
                <a:spcPts val="1000"/>
              </a:spcAft>
              <a:buSzPts val="1800"/>
              <a:buChar char="●"/>
            </a:pPr>
            <a:r>
              <a:rPr lang="en" sz="1800"/>
              <a:t>Ensure needed BEAD funds are going to your community</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628650" y="273844"/>
            <a:ext cx="7886700" cy="878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type of license do I need?</a:t>
            </a:r>
            <a:endParaRPr/>
          </a:p>
        </p:txBody>
      </p:sp>
      <p:sp>
        <p:nvSpPr>
          <p:cNvPr id="226" name="Google Shape;226;p35"/>
          <p:cNvSpPr txBox="1">
            <a:spLocks noGrp="1"/>
          </p:cNvSpPr>
          <p:nvPr>
            <p:ph type="body" idx="1"/>
          </p:nvPr>
        </p:nvSpPr>
        <p:spPr>
          <a:xfrm>
            <a:off x="628649" y="1369218"/>
            <a:ext cx="4085303" cy="368709"/>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400" dirty="0"/>
              <a:t>I’m a unit of local government or a non-profit</a:t>
            </a:r>
            <a:endParaRPr sz="1400" dirty="0"/>
          </a:p>
        </p:txBody>
      </p:sp>
      <p:sp>
        <p:nvSpPr>
          <p:cNvPr id="227" name="Google Shape;227;p35"/>
          <p:cNvSpPr txBox="1">
            <a:spLocks noGrp="1"/>
          </p:cNvSpPr>
          <p:nvPr>
            <p:ph type="body" idx="2"/>
          </p:nvPr>
        </p:nvSpPr>
        <p:spPr>
          <a:xfrm>
            <a:off x="628650" y="1737928"/>
            <a:ext cx="3803100" cy="2678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dirty="0"/>
              <a:t>Tier E License</a:t>
            </a:r>
            <a:endParaRPr dirty="0"/>
          </a:p>
          <a:p>
            <a:pPr marL="457200" lvl="0" indent="-317500" algn="l" rtl="0">
              <a:spcBef>
                <a:spcPts val="1000"/>
              </a:spcBef>
              <a:spcAft>
                <a:spcPts val="1000"/>
              </a:spcAft>
              <a:buSzPts val="1400"/>
              <a:buChar char="●"/>
            </a:pPr>
            <a:r>
              <a:rPr lang="en" dirty="0"/>
              <a:t>The application request form is found at </a:t>
            </a:r>
            <a:r>
              <a:rPr lang="en" u="sng" dirty="0">
                <a:solidFill>
                  <a:schemeClr val="hlink"/>
                </a:solidFill>
                <a:hlinkClick r:id="rId3"/>
              </a:rPr>
              <a:t>https://apps.costquest.com/</a:t>
            </a:r>
            <a:br>
              <a:rPr lang="en" u="sng" dirty="0">
                <a:solidFill>
                  <a:schemeClr val="hlink"/>
                </a:solidFill>
                <a:hlinkClick r:id="rId3"/>
              </a:rPr>
            </a:br>
            <a:r>
              <a:rPr lang="en" u="sng" dirty="0">
                <a:solidFill>
                  <a:schemeClr val="hlink"/>
                </a:solidFill>
                <a:hlinkClick r:id="rId3"/>
              </a:rPr>
              <a:t>ntiatiererequest/</a:t>
            </a:r>
            <a:r>
              <a:rPr lang="en" dirty="0"/>
              <a:t> </a:t>
            </a:r>
            <a:endParaRPr dirty="0"/>
          </a:p>
        </p:txBody>
      </p:sp>
      <p:sp>
        <p:nvSpPr>
          <p:cNvPr id="228" name="Google Shape;228;p35"/>
          <p:cNvSpPr txBox="1">
            <a:spLocks noGrp="1"/>
          </p:cNvSpPr>
          <p:nvPr>
            <p:ph type="body" idx="3"/>
          </p:nvPr>
        </p:nvSpPr>
        <p:spPr>
          <a:xfrm>
            <a:off x="4844737" y="1369218"/>
            <a:ext cx="3803100" cy="260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400" dirty="0">
                <a:solidFill>
                  <a:srgbClr val="FAAE1A"/>
                </a:solidFill>
              </a:rPr>
              <a:t>I’m an internet service provider</a:t>
            </a:r>
            <a:endParaRPr sz="1400" dirty="0">
              <a:solidFill>
                <a:srgbClr val="FAAE1A"/>
              </a:solidFill>
            </a:endParaRPr>
          </a:p>
        </p:txBody>
      </p:sp>
      <p:sp>
        <p:nvSpPr>
          <p:cNvPr id="229" name="Google Shape;229;p35"/>
          <p:cNvSpPr txBox="1">
            <a:spLocks noGrp="1"/>
          </p:cNvSpPr>
          <p:nvPr>
            <p:ph type="body" idx="4"/>
          </p:nvPr>
        </p:nvSpPr>
        <p:spPr>
          <a:xfrm>
            <a:off x="4743103" y="1737928"/>
            <a:ext cx="3803100" cy="2678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dirty="0"/>
              <a:t>Tier D License</a:t>
            </a:r>
            <a:endParaRPr dirty="0"/>
          </a:p>
          <a:p>
            <a:pPr marL="457200" lvl="0" indent="-317500" algn="l" rtl="0">
              <a:spcBef>
                <a:spcPts val="1000"/>
              </a:spcBef>
              <a:spcAft>
                <a:spcPts val="1000"/>
              </a:spcAft>
              <a:buSzPts val="1400"/>
              <a:buChar char="●"/>
            </a:pPr>
            <a:r>
              <a:rPr lang="en" dirty="0"/>
              <a:t>The application request form is found at </a:t>
            </a:r>
            <a:r>
              <a:rPr lang="en" u="sng" dirty="0">
                <a:solidFill>
                  <a:schemeClr val="hlink"/>
                </a:solidFill>
                <a:hlinkClick r:id="rId4"/>
              </a:rPr>
              <a:t>https://apps.costquest.com/</a:t>
            </a:r>
            <a:br>
              <a:rPr lang="en" u="sng" dirty="0">
                <a:solidFill>
                  <a:schemeClr val="hlink"/>
                </a:solidFill>
                <a:hlinkClick r:id="rId4"/>
              </a:rPr>
            </a:br>
            <a:r>
              <a:rPr lang="en" u="sng" dirty="0">
                <a:solidFill>
                  <a:schemeClr val="hlink"/>
                </a:solidFill>
                <a:hlinkClick r:id="rId4"/>
              </a:rPr>
              <a:t>NTIArequest/</a:t>
            </a:r>
            <a:endParaRPr sz="1700" dirty="0"/>
          </a:p>
        </p:txBody>
      </p:sp>
      <p:pic>
        <p:nvPicPr>
          <p:cNvPr id="230" name="Google Shape;230;p35"/>
          <p:cNvPicPr preferRelativeResize="0"/>
          <p:nvPr/>
        </p:nvPicPr>
        <p:blipFill>
          <a:blip r:embed="rId5">
            <a:alphaModFix/>
          </a:blip>
          <a:stretch>
            <a:fillRect/>
          </a:stretch>
        </p:blipFill>
        <p:spPr>
          <a:xfrm>
            <a:off x="5063350" y="2181600"/>
            <a:ext cx="3365874" cy="3365901"/>
          </a:xfrm>
          <a:prstGeom prst="rect">
            <a:avLst/>
          </a:prstGeom>
          <a:noFill/>
          <a:ln>
            <a:noFill/>
          </a:ln>
        </p:spPr>
      </p:pic>
      <p:pic>
        <p:nvPicPr>
          <p:cNvPr id="231" name="Google Shape;231;p35"/>
          <p:cNvPicPr preferRelativeResize="0"/>
          <p:nvPr/>
        </p:nvPicPr>
        <p:blipFill>
          <a:blip r:embed="rId6">
            <a:alphaModFix/>
          </a:blip>
          <a:stretch>
            <a:fillRect/>
          </a:stretch>
        </p:blipFill>
        <p:spPr>
          <a:xfrm>
            <a:off x="1076375" y="2302050"/>
            <a:ext cx="3124999" cy="3124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F902-F3CB-377A-BCE7-C0778CDD418D}"/>
              </a:ext>
            </a:extLst>
          </p:cNvPr>
          <p:cNvSpPr>
            <a:spLocks noGrp="1"/>
          </p:cNvSpPr>
          <p:nvPr>
            <p:ph type="title"/>
          </p:nvPr>
        </p:nvSpPr>
        <p:spPr/>
        <p:txBody>
          <a:bodyPr/>
          <a:lstStyle/>
          <a:p>
            <a:r>
              <a:rPr lang="en" dirty="0"/>
              <a:t>Resources</a:t>
            </a:r>
            <a:endParaRPr lang="en-US" dirty="0"/>
          </a:p>
        </p:txBody>
      </p:sp>
      <p:sp>
        <p:nvSpPr>
          <p:cNvPr id="8" name="TextBox 7">
            <a:extLst>
              <a:ext uri="{FF2B5EF4-FFF2-40B4-BE49-F238E27FC236}">
                <a16:creationId xmlns:a16="http://schemas.microsoft.com/office/drawing/2014/main" id="{BE256472-B006-ECC1-8DE3-7FDC493ECB7D}"/>
              </a:ext>
            </a:extLst>
          </p:cNvPr>
          <p:cNvSpPr txBox="1"/>
          <p:nvPr/>
        </p:nvSpPr>
        <p:spPr>
          <a:xfrm>
            <a:off x="2563200" y="2614512"/>
            <a:ext cx="5140800" cy="307777"/>
          </a:xfrm>
          <a:prstGeom prst="rect">
            <a:avLst/>
          </a:prstGeom>
          <a:noFill/>
        </p:spPr>
        <p:txBody>
          <a:bodyPr wrap="square">
            <a:spAutoFit/>
          </a:bodyPr>
          <a:lstStyle/>
          <a:p>
            <a:r>
              <a:rPr lang="en-US" b="0" dirty="0">
                <a:effectLst/>
              </a:rPr>
              <a:t> </a:t>
            </a:r>
            <a:endParaRPr lang="en-US" dirty="0"/>
          </a:p>
        </p:txBody>
      </p:sp>
      <p:sp>
        <p:nvSpPr>
          <p:cNvPr id="11" name="Google Shape;302;p43">
            <a:extLst>
              <a:ext uri="{FF2B5EF4-FFF2-40B4-BE49-F238E27FC236}">
                <a16:creationId xmlns:a16="http://schemas.microsoft.com/office/drawing/2014/main" id="{D00E33D4-B7FA-3A7C-B400-F54DE2C10A35}"/>
              </a:ext>
            </a:extLst>
          </p:cNvPr>
          <p:cNvSpPr txBox="1">
            <a:spLocks/>
          </p:cNvSpPr>
          <p:nvPr/>
        </p:nvSpPr>
        <p:spPr>
          <a:xfrm>
            <a:off x="147500" y="1272600"/>
            <a:ext cx="7326100" cy="2991600"/>
          </a:xfrm>
          <a:prstGeom prst="rect">
            <a:avLst/>
          </a:prstGeom>
          <a:noFill/>
          <a:ln>
            <a:noFill/>
          </a:ln>
        </p:spPr>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ED6B2C"/>
              </a:buClr>
              <a:buSzPts val="1500"/>
              <a:buFont typeface="Arial"/>
              <a:buNone/>
              <a:defRPr sz="1500" b="1" i="0" u="none" strike="noStrike" cap="none">
                <a:solidFill>
                  <a:srgbClr val="ED6B2C"/>
                </a:solidFill>
                <a:latin typeface="Arial"/>
                <a:ea typeface="Arial"/>
                <a:cs typeface="Arial"/>
                <a:sym typeface="Arial"/>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177800" indent="0">
              <a:spcBef>
                <a:spcPts val="0"/>
              </a:spcBef>
            </a:pPr>
            <a:endParaRPr lang="en-US" dirty="0"/>
          </a:p>
          <a:p>
            <a:pPr marL="177800" indent="-151130">
              <a:lnSpc>
                <a:spcPct val="115000"/>
              </a:lnSpc>
              <a:spcBef>
                <a:spcPts val="0"/>
              </a:spcBef>
              <a:buSzPct val="66666"/>
              <a:buFont typeface="Arial"/>
              <a:buChar char="•"/>
            </a:pPr>
            <a:r>
              <a:rPr lang="en-US" u="sng" dirty="0">
                <a:solidFill>
                  <a:schemeClr val="hlink"/>
                </a:solidFill>
                <a:hlinkClick r:id="rId2"/>
              </a:rPr>
              <a:t>Utah Five-Year Digital Connectivity Plan</a:t>
            </a:r>
            <a:r>
              <a:rPr lang="en-US" dirty="0"/>
              <a:t> at ConnectingUtah.com</a:t>
            </a:r>
          </a:p>
          <a:p>
            <a:pPr marL="177800" indent="-151130">
              <a:lnSpc>
                <a:spcPct val="115000"/>
              </a:lnSpc>
              <a:spcBef>
                <a:spcPts val="0"/>
              </a:spcBef>
              <a:buSzPct val="66666"/>
              <a:buFont typeface="Arial"/>
              <a:buChar char="•"/>
            </a:pPr>
            <a:r>
              <a:rPr lang="en-US" u="sng" dirty="0">
                <a:solidFill>
                  <a:schemeClr val="hlink"/>
                </a:solidFill>
                <a:hlinkClick r:id="rId3"/>
              </a:rPr>
              <a:t>Utah’s Initial Proposal </a:t>
            </a:r>
            <a:r>
              <a:rPr lang="en-US" dirty="0"/>
              <a:t>at ConnectingUtah.com</a:t>
            </a:r>
          </a:p>
          <a:p>
            <a:pPr marL="177800" indent="-151130">
              <a:lnSpc>
                <a:spcPct val="115000"/>
              </a:lnSpc>
              <a:spcBef>
                <a:spcPts val="0"/>
              </a:spcBef>
              <a:buSzPct val="66666"/>
              <a:buFont typeface="Arial"/>
              <a:buChar char="•"/>
            </a:pPr>
            <a:r>
              <a:rPr lang="en-US" u="sng" dirty="0">
                <a:solidFill>
                  <a:schemeClr val="hlink"/>
                </a:solidFill>
                <a:hlinkClick r:id="rId4"/>
              </a:rPr>
              <a:t>Getting an FCC map fabric license</a:t>
            </a:r>
            <a:r>
              <a:rPr lang="en-US" dirty="0"/>
              <a:t> slides *</a:t>
            </a:r>
          </a:p>
          <a:p>
            <a:pPr marL="177800" indent="-151130">
              <a:lnSpc>
                <a:spcPct val="115000"/>
              </a:lnSpc>
              <a:spcBef>
                <a:spcPts val="0"/>
              </a:spcBef>
              <a:buSzPct val="66666"/>
              <a:buFont typeface="Arial"/>
              <a:buChar char="•"/>
            </a:pPr>
            <a:r>
              <a:rPr lang="en-US" u="sng" dirty="0">
                <a:solidFill>
                  <a:schemeClr val="hlink"/>
                </a:solidFill>
                <a:hlinkClick r:id="rId5"/>
              </a:rPr>
              <a:t>Summary of Challenge </a:t>
            </a:r>
            <a:r>
              <a:rPr lang="en-US" dirty="0"/>
              <a:t>*</a:t>
            </a:r>
          </a:p>
          <a:p>
            <a:pPr marL="177800" indent="-151130">
              <a:lnSpc>
                <a:spcPct val="115000"/>
              </a:lnSpc>
              <a:spcBef>
                <a:spcPts val="0"/>
              </a:spcBef>
              <a:buSzPct val="66666"/>
              <a:buFont typeface="Arial"/>
              <a:buChar char="•"/>
            </a:pPr>
            <a:r>
              <a:rPr lang="en-US" u="sng" dirty="0">
                <a:solidFill>
                  <a:schemeClr val="hlink"/>
                </a:solidFill>
                <a:hlinkClick r:id="rId6"/>
              </a:rPr>
              <a:t>Connectingutah.com/state-challenge-process</a:t>
            </a:r>
            <a:r>
              <a:rPr lang="en-US" dirty="0"/>
              <a:t> *</a:t>
            </a:r>
          </a:p>
          <a:p>
            <a:pPr marL="177800" indent="0">
              <a:lnSpc>
                <a:spcPct val="115000"/>
              </a:lnSpc>
            </a:pPr>
            <a:endParaRPr lang="en-US" sz="1242" dirty="0"/>
          </a:p>
          <a:p>
            <a:pPr marL="177800" indent="-151130">
              <a:buSzPct val="66666"/>
              <a:buFont typeface="Arial"/>
              <a:buChar char="•"/>
            </a:pPr>
            <a:r>
              <a:rPr lang="en-US" dirty="0"/>
              <a:t>Webinars for Challenge Portal and Submission Process:</a:t>
            </a:r>
          </a:p>
          <a:p>
            <a:pPr marL="520700" lvl="1" indent="-151130">
              <a:lnSpc>
                <a:spcPct val="115000"/>
              </a:lnSpc>
              <a:spcBef>
                <a:spcPts val="0"/>
              </a:spcBef>
              <a:buSzPct val="77777"/>
            </a:pPr>
            <a:r>
              <a:rPr lang="en-US" dirty="0"/>
              <a:t>Jan 17 - General Overview</a:t>
            </a:r>
          </a:p>
          <a:p>
            <a:pPr marL="520700" lvl="1" indent="-151130">
              <a:lnSpc>
                <a:spcPct val="115000"/>
              </a:lnSpc>
              <a:spcBef>
                <a:spcPts val="0"/>
              </a:spcBef>
              <a:buSzPct val="77777"/>
            </a:pPr>
            <a:r>
              <a:rPr lang="en-US" dirty="0"/>
              <a:t>Jan 23 - Local &amp; Tribal Governments and Nonprofits</a:t>
            </a:r>
          </a:p>
          <a:p>
            <a:pPr marL="520700" lvl="1" indent="-151130">
              <a:lnSpc>
                <a:spcPct val="115000"/>
              </a:lnSpc>
              <a:spcBef>
                <a:spcPts val="0"/>
              </a:spcBef>
              <a:buSzPct val="77777"/>
            </a:pPr>
            <a:r>
              <a:rPr lang="en-US" dirty="0"/>
              <a:t>Jan 25 - Internet Service Providers</a:t>
            </a:r>
          </a:p>
          <a:p>
            <a:pPr marL="177800" indent="-38100">
              <a:buClr>
                <a:schemeClr val="dk1"/>
              </a:buClr>
              <a:buSzPct val="100000"/>
            </a:pPr>
            <a:endParaRPr lang="en-US" dirty="0"/>
          </a:p>
        </p:txBody>
      </p:sp>
      <p:pic>
        <p:nvPicPr>
          <p:cNvPr id="14" name="Picture 13" descr="A qr code on a white background&#10;&#10;Description automatically generated">
            <a:extLst>
              <a:ext uri="{FF2B5EF4-FFF2-40B4-BE49-F238E27FC236}">
                <a16:creationId xmlns:a16="http://schemas.microsoft.com/office/drawing/2014/main" id="{BC2BE131-5A3C-CD20-9C4A-DA1129604BD4}"/>
              </a:ext>
            </a:extLst>
          </p:cNvPr>
          <p:cNvPicPr>
            <a:picLocks noChangeAspect="1"/>
          </p:cNvPicPr>
          <p:nvPr/>
        </p:nvPicPr>
        <p:blipFill>
          <a:blip r:embed="rId7"/>
          <a:stretch>
            <a:fillRect/>
          </a:stretch>
        </p:blipFill>
        <p:spPr>
          <a:xfrm>
            <a:off x="6044850" y="1776600"/>
            <a:ext cx="2857500" cy="2857500"/>
          </a:xfrm>
          <a:prstGeom prst="rect">
            <a:avLst/>
          </a:prstGeom>
        </p:spPr>
      </p:pic>
    </p:spTree>
    <p:extLst>
      <p:ext uri="{BB962C8B-B14F-4D97-AF65-F5344CB8AC3E}">
        <p14:creationId xmlns:p14="http://schemas.microsoft.com/office/powerpoint/2010/main" val="773618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txBox="1"/>
          <p:nvPr/>
        </p:nvSpPr>
        <p:spPr>
          <a:xfrm>
            <a:off x="1186375" y="3596150"/>
            <a:ext cx="6424500" cy="5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u="sng">
                <a:solidFill>
                  <a:schemeClr val="lt1"/>
                </a:solidFill>
                <a:hlinkClick r:id="rId3">
                  <a:extLst>
                    <a:ext uri="{A12FA001-AC4F-418D-AE19-62706E023703}">
                      <ahyp:hlinkClr xmlns:ahyp="http://schemas.microsoft.com/office/drawing/2018/hyperlinkcolor" val="tx"/>
                    </a:ext>
                  </a:extLst>
                </a:hlinkClick>
              </a:rPr>
              <a:t>broadbandcenter@utah.gov</a:t>
            </a:r>
            <a:r>
              <a:rPr lang="en" sz="2100">
                <a:solidFill>
                  <a:schemeClr val="lt1"/>
                </a:solidFill>
              </a:rPr>
              <a:t>  385-443-3174</a:t>
            </a:r>
            <a:endParaRPr sz="21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title"/>
          </p:nvPr>
        </p:nvSpPr>
        <p:spPr>
          <a:xfrm>
            <a:off x="4769575" y="151850"/>
            <a:ext cx="4267200" cy="14520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Unserved and Underserved Locations</a:t>
            </a:r>
            <a:endParaRPr/>
          </a:p>
        </p:txBody>
      </p:sp>
      <p:pic>
        <p:nvPicPr>
          <p:cNvPr id="254" name="Google Shape;254;p37"/>
          <p:cNvPicPr preferRelativeResize="0"/>
          <p:nvPr/>
        </p:nvPicPr>
        <p:blipFill>
          <a:blip r:embed="rId3">
            <a:alphaModFix/>
          </a:blip>
          <a:stretch>
            <a:fillRect/>
          </a:stretch>
        </p:blipFill>
        <p:spPr>
          <a:xfrm>
            <a:off x="152400" y="151851"/>
            <a:ext cx="4419600" cy="4839251"/>
          </a:xfrm>
          <a:prstGeom prst="rect">
            <a:avLst/>
          </a:prstGeom>
          <a:noFill/>
          <a:ln>
            <a:noFill/>
          </a:ln>
        </p:spPr>
      </p:pic>
      <p:pic>
        <p:nvPicPr>
          <p:cNvPr id="255" name="Google Shape;255;p37"/>
          <p:cNvPicPr preferRelativeResize="0"/>
          <p:nvPr/>
        </p:nvPicPr>
        <p:blipFill>
          <a:blip r:embed="rId4">
            <a:alphaModFix/>
          </a:blip>
          <a:stretch>
            <a:fillRect/>
          </a:stretch>
        </p:blipFill>
        <p:spPr>
          <a:xfrm>
            <a:off x="4724400" y="1756250"/>
            <a:ext cx="4267200" cy="1931624"/>
          </a:xfrm>
          <a:prstGeom prst="rect">
            <a:avLst/>
          </a:prstGeom>
          <a:noFill/>
          <a:ln>
            <a:noFill/>
          </a:ln>
        </p:spPr>
      </p:pic>
      <p:pic>
        <p:nvPicPr>
          <p:cNvPr id="256" name="Google Shape;256;p37"/>
          <p:cNvPicPr preferRelativeResize="0"/>
          <p:nvPr/>
        </p:nvPicPr>
        <p:blipFill>
          <a:blip r:embed="rId5">
            <a:alphaModFix/>
          </a:blip>
          <a:stretch>
            <a:fillRect/>
          </a:stretch>
        </p:blipFill>
        <p:spPr>
          <a:xfrm>
            <a:off x="4769575" y="3557498"/>
            <a:ext cx="3005925" cy="158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628650" y="-30956"/>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State Challenge Process</a:t>
            </a:r>
            <a:endParaRPr/>
          </a:p>
        </p:txBody>
      </p:sp>
      <p:sp>
        <p:nvSpPr>
          <p:cNvPr id="273" name="Google Shape;273;p39"/>
          <p:cNvSpPr txBox="1">
            <a:spLocks noGrp="1"/>
          </p:cNvSpPr>
          <p:nvPr>
            <p:ph type="body" idx="1"/>
          </p:nvPr>
        </p:nvSpPr>
        <p:spPr>
          <a:xfrm>
            <a:off x="628650" y="990369"/>
            <a:ext cx="7886700" cy="451200"/>
          </a:xfrm>
          <a:prstGeom prst="rect">
            <a:avLst/>
          </a:prstGeom>
        </p:spPr>
        <p:txBody>
          <a:bodyPr spcFirstLastPara="1" wrap="square" lIns="68575" tIns="34275" rIns="68575" bIns="34275" anchor="t" anchorCtr="0">
            <a:normAutofit fontScale="77500" lnSpcReduction="20000"/>
          </a:bodyPr>
          <a:lstStyle/>
          <a:p>
            <a:pPr marL="0" lvl="0" indent="0" algn="l" rtl="0">
              <a:spcBef>
                <a:spcPts val="800"/>
              </a:spcBef>
              <a:spcAft>
                <a:spcPts val="0"/>
              </a:spcAft>
              <a:buNone/>
            </a:pPr>
            <a:r>
              <a:rPr lang="en"/>
              <a:t>Purpose: Finalize the list of locations eligible for BEAD-funded projects</a:t>
            </a:r>
            <a:endParaRPr/>
          </a:p>
        </p:txBody>
      </p:sp>
      <p:graphicFrame>
        <p:nvGraphicFramePr>
          <p:cNvPr id="274" name="Google Shape;274;p39"/>
          <p:cNvGraphicFramePr/>
          <p:nvPr/>
        </p:nvGraphicFramePr>
        <p:xfrm>
          <a:off x="508100" y="1441575"/>
          <a:ext cx="8452050" cy="3523825"/>
        </p:xfrm>
        <a:graphic>
          <a:graphicData uri="http://schemas.openxmlformats.org/drawingml/2006/table">
            <a:tbl>
              <a:tblPr>
                <a:noFill/>
                <a:tableStyleId>{E304280C-515D-48EE-B344-1D9B92CE0406}</a:tableStyleId>
              </a:tblPr>
              <a:tblGrid>
                <a:gridCol w="3694200">
                  <a:extLst>
                    <a:ext uri="{9D8B030D-6E8A-4147-A177-3AD203B41FA5}">
                      <a16:colId xmlns:a16="http://schemas.microsoft.com/office/drawing/2014/main" val="20000"/>
                    </a:ext>
                  </a:extLst>
                </a:gridCol>
                <a:gridCol w="4757850">
                  <a:extLst>
                    <a:ext uri="{9D8B030D-6E8A-4147-A177-3AD203B41FA5}">
                      <a16:colId xmlns:a16="http://schemas.microsoft.com/office/drawing/2014/main" val="20001"/>
                    </a:ext>
                  </a:extLst>
                </a:gridCol>
              </a:tblGrid>
              <a:tr h="3523825">
                <a:tc>
                  <a:txBody>
                    <a:bodyPr/>
                    <a:lstStyle/>
                    <a:p>
                      <a:pPr marL="457200" lvl="0" indent="-330200" algn="l" rtl="0">
                        <a:lnSpc>
                          <a:spcPct val="115000"/>
                        </a:lnSpc>
                        <a:spcBef>
                          <a:spcPts val="800"/>
                        </a:spcBef>
                        <a:spcAft>
                          <a:spcPts val="0"/>
                        </a:spcAft>
                        <a:buClr>
                          <a:srgbClr val="262626"/>
                        </a:buClr>
                        <a:buSzPts val="1600"/>
                        <a:buChar char="●"/>
                      </a:pPr>
                      <a:r>
                        <a:rPr lang="en" sz="1600" dirty="0">
                          <a:solidFill>
                            <a:srgbClr val="262626"/>
                          </a:solidFill>
                        </a:rPr>
                        <a:t>Eligible challengers:</a:t>
                      </a:r>
                      <a:endParaRPr sz="1600" dirty="0">
                        <a:solidFill>
                          <a:srgbClr val="262626"/>
                        </a:solidFill>
                      </a:endParaRPr>
                    </a:p>
                    <a:p>
                      <a:pPr marL="914400" lvl="1" indent="-298450" algn="l" rtl="0">
                        <a:lnSpc>
                          <a:spcPct val="115000"/>
                        </a:lnSpc>
                        <a:spcBef>
                          <a:spcPts val="0"/>
                        </a:spcBef>
                        <a:spcAft>
                          <a:spcPts val="0"/>
                        </a:spcAft>
                        <a:buClr>
                          <a:schemeClr val="dk1"/>
                        </a:buClr>
                        <a:buSzPts val="1100"/>
                        <a:buChar char="○"/>
                      </a:pPr>
                      <a:r>
                        <a:rPr lang="en" sz="1500" dirty="0">
                          <a:solidFill>
                            <a:schemeClr val="dk1"/>
                          </a:solidFill>
                        </a:rPr>
                        <a:t>Internet service providers</a:t>
                      </a:r>
                      <a:endParaRPr sz="1500"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500" dirty="0">
                          <a:solidFill>
                            <a:schemeClr val="dk1"/>
                          </a:solidFill>
                        </a:rPr>
                        <a:t>Local and Tribal governments</a:t>
                      </a:r>
                      <a:endParaRPr sz="1500"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500" dirty="0">
                          <a:solidFill>
                            <a:schemeClr val="dk1"/>
                          </a:solidFill>
                        </a:rPr>
                        <a:t>Nonprofit organizations</a:t>
                      </a:r>
                      <a:endParaRPr sz="1500" dirty="0">
                        <a:solidFill>
                          <a:schemeClr val="dk1"/>
                        </a:solidFill>
                      </a:endParaRPr>
                    </a:p>
                    <a:p>
                      <a:pPr marL="0" lvl="0" indent="0" algn="l" rtl="0">
                        <a:spcBef>
                          <a:spcPts val="0"/>
                        </a:spcBef>
                        <a:spcAft>
                          <a:spcPts val="0"/>
                        </a:spcAft>
                        <a:buNone/>
                      </a:pPr>
                      <a:endParaRPr sz="1600" dirty="0">
                        <a:solidFill>
                          <a:srgbClr val="262626"/>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30200" algn="l" rtl="0">
                        <a:lnSpc>
                          <a:spcPct val="115000"/>
                        </a:lnSpc>
                        <a:spcBef>
                          <a:spcPts val="800"/>
                        </a:spcBef>
                        <a:spcAft>
                          <a:spcPts val="0"/>
                        </a:spcAft>
                        <a:buClr>
                          <a:srgbClr val="262626"/>
                        </a:buClr>
                        <a:buSzPts val="1600"/>
                        <a:buChar char="●"/>
                      </a:pPr>
                      <a:r>
                        <a:rPr lang="en" sz="1600" dirty="0">
                          <a:solidFill>
                            <a:srgbClr val="262626"/>
                          </a:solidFill>
                        </a:rPr>
                        <a:t>Eligible challenges:</a:t>
                      </a:r>
                      <a:endParaRPr sz="1600" dirty="0">
                        <a:solidFill>
                          <a:srgbClr val="262626"/>
                        </a:solidFill>
                      </a:endParaRPr>
                    </a:p>
                    <a:p>
                      <a:pPr marL="914400" lvl="1" indent="-298450" algn="l" rtl="0">
                        <a:lnSpc>
                          <a:spcPct val="115000"/>
                        </a:lnSpc>
                        <a:spcBef>
                          <a:spcPts val="0"/>
                        </a:spcBef>
                        <a:spcAft>
                          <a:spcPts val="0"/>
                        </a:spcAft>
                        <a:buClr>
                          <a:schemeClr val="dk1"/>
                        </a:buClr>
                        <a:buSzPts val="1100"/>
                        <a:buChar char="○"/>
                      </a:pPr>
                      <a:r>
                        <a:rPr lang="en" sz="1500" dirty="0">
                          <a:solidFill>
                            <a:schemeClr val="dk1"/>
                          </a:solidFill>
                        </a:rPr>
                        <a:t>Identification of eligible CAIs</a:t>
                      </a:r>
                      <a:endParaRPr sz="1500" dirty="0">
                        <a:solidFill>
                          <a:schemeClr val="dk1"/>
                        </a:solidFill>
                      </a:endParaRPr>
                    </a:p>
                    <a:p>
                      <a:pPr marL="914400" lvl="1" indent="-323850" algn="l" rtl="0">
                        <a:lnSpc>
                          <a:spcPct val="115000"/>
                        </a:lnSpc>
                        <a:spcBef>
                          <a:spcPts val="0"/>
                        </a:spcBef>
                        <a:spcAft>
                          <a:spcPts val="0"/>
                        </a:spcAft>
                        <a:buClr>
                          <a:schemeClr val="dk1"/>
                        </a:buClr>
                        <a:buSzPts val="1500"/>
                        <a:buChar char="○"/>
                      </a:pPr>
                      <a:r>
                        <a:rPr lang="en" sz="1500" dirty="0">
                          <a:solidFill>
                            <a:schemeClr val="dk1"/>
                          </a:solidFill>
                        </a:rPr>
                        <a:t>CAI BEAD eligibility determinations</a:t>
                      </a:r>
                      <a:endParaRPr sz="1500" dirty="0">
                        <a:solidFill>
                          <a:schemeClr val="dk1"/>
                        </a:solidFill>
                      </a:endParaRPr>
                    </a:p>
                    <a:p>
                      <a:pPr marL="914400" lvl="1" indent="-323850" algn="l" rtl="0">
                        <a:lnSpc>
                          <a:spcPct val="115000"/>
                        </a:lnSpc>
                        <a:spcBef>
                          <a:spcPts val="0"/>
                        </a:spcBef>
                        <a:spcAft>
                          <a:spcPts val="0"/>
                        </a:spcAft>
                        <a:buClr>
                          <a:schemeClr val="dk1"/>
                        </a:buClr>
                        <a:buSzPts val="1500"/>
                        <a:buChar char="○"/>
                      </a:pPr>
                      <a:r>
                        <a:rPr lang="en" sz="1500" dirty="0">
                          <a:solidFill>
                            <a:schemeClr val="dk1"/>
                          </a:solidFill>
                        </a:rPr>
                        <a:t>BEAD eligibility determinations for existing Broadband Serviceable Locations (BSLs)</a:t>
                      </a:r>
                      <a:endParaRPr sz="1500" dirty="0">
                        <a:solidFill>
                          <a:schemeClr val="dk1"/>
                        </a:solidFill>
                      </a:endParaRPr>
                    </a:p>
                    <a:p>
                      <a:pPr marL="1371600" lvl="2" indent="-304800" algn="l" rtl="0">
                        <a:lnSpc>
                          <a:spcPct val="115000"/>
                        </a:lnSpc>
                        <a:spcBef>
                          <a:spcPts val="0"/>
                        </a:spcBef>
                        <a:spcAft>
                          <a:spcPts val="0"/>
                        </a:spcAft>
                        <a:buClr>
                          <a:schemeClr val="dk1"/>
                        </a:buClr>
                        <a:buSzPts val="1200"/>
                        <a:buChar char="■"/>
                      </a:pPr>
                      <a:r>
                        <a:rPr lang="en" sz="1200" dirty="0">
                          <a:solidFill>
                            <a:schemeClr val="dk1"/>
                          </a:solidFill>
                        </a:rPr>
                        <a:t>Availability</a:t>
                      </a:r>
                      <a:endParaRPr sz="1200"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200" dirty="0">
                          <a:solidFill>
                            <a:schemeClr val="dk1"/>
                          </a:solidFill>
                        </a:rPr>
                        <a:t>Speeds</a:t>
                      </a:r>
                      <a:endParaRPr sz="1200"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200" dirty="0">
                          <a:solidFill>
                            <a:schemeClr val="dk1"/>
                          </a:solidFill>
                        </a:rPr>
                        <a:t>Latency</a:t>
                      </a:r>
                      <a:endParaRPr sz="1200"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200" dirty="0">
                          <a:solidFill>
                            <a:schemeClr val="dk1"/>
                          </a:solidFill>
                        </a:rPr>
                        <a:t>Data caps</a:t>
                      </a:r>
                      <a:endParaRPr sz="1200"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200" dirty="0">
                          <a:solidFill>
                            <a:schemeClr val="dk1"/>
                          </a:solidFill>
                        </a:rPr>
                        <a:t>Technology type</a:t>
                      </a:r>
                      <a:endParaRPr sz="1200"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200" dirty="0">
                          <a:solidFill>
                            <a:schemeClr val="dk1"/>
                          </a:solidFill>
                        </a:rPr>
                        <a:t>Service type (whether residential or business)</a:t>
                      </a:r>
                      <a:endParaRPr sz="1200"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500" dirty="0">
                          <a:solidFill>
                            <a:schemeClr val="dk1"/>
                          </a:solidFill>
                        </a:rPr>
                        <a:t>Enforceable commitments</a:t>
                      </a:r>
                      <a:endParaRPr sz="1500"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500" dirty="0">
                          <a:solidFill>
                            <a:schemeClr val="dk1"/>
                          </a:solidFill>
                        </a:rPr>
                        <a:t>Planned service</a:t>
                      </a:r>
                      <a:endParaRPr sz="1200" dirty="0">
                        <a:solidFill>
                          <a:srgbClr val="262626"/>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75" name="Google Shape;275;p39"/>
          <p:cNvPicPr preferRelativeResize="0"/>
          <p:nvPr/>
        </p:nvPicPr>
        <p:blipFill rotWithShape="1">
          <a:blip r:embed="rId3">
            <a:alphaModFix/>
          </a:blip>
          <a:srcRect l="26485" t="44759" r="29038" b="11332"/>
          <a:stretch/>
        </p:blipFill>
        <p:spPr>
          <a:xfrm>
            <a:off x="1202100" y="2644650"/>
            <a:ext cx="2287626" cy="2258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3" name="Picture 2" descr="A graph with colorful lines and numbers&#10;&#10;Description automatically generated with medium confidence">
            <a:extLst>
              <a:ext uri="{FF2B5EF4-FFF2-40B4-BE49-F238E27FC236}">
                <a16:creationId xmlns:a16="http://schemas.microsoft.com/office/drawing/2014/main" id="{A1C080E5-05DB-D9D8-F982-7CB0B9C292CB}"/>
              </a:ext>
            </a:extLst>
          </p:cNvPr>
          <p:cNvPicPr>
            <a:picLocks noChangeAspect="1"/>
          </p:cNvPicPr>
          <p:nvPr/>
        </p:nvPicPr>
        <p:blipFill>
          <a:blip r:embed="rId3"/>
          <a:stretch>
            <a:fillRect/>
          </a:stretch>
        </p:blipFill>
        <p:spPr>
          <a:xfrm>
            <a:off x="129090" y="148822"/>
            <a:ext cx="8509299" cy="46784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7C94-307A-32F1-4EC6-A185D9BC78AA}"/>
              </a:ext>
            </a:extLst>
          </p:cNvPr>
          <p:cNvSpPr>
            <a:spLocks noGrp="1"/>
          </p:cNvSpPr>
          <p:nvPr>
            <p:ph type="title"/>
          </p:nvPr>
        </p:nvSpPr>
        <p:spPr>
          <a:xfrm>
            <a:off x="628650" y="273844"/>
            <a:ext cx="3043350" cy="2915756"/>
          </a:xfrm>
        </p:spPr>
        <p:txBody>
          <a:bodyPr/>
          <a:lstStyle/>
          <a:p>
            <a:r>
              <a:rPr lang="en-US" dirty="0"/>
              <a:t>Map of Broadband Serviceable Locations (BSL)</a:t>
            </a:r>
          </a:p>
        </p:txBody>
      </p:sp>
      <p:pic>
        <p:nvPicPr>
          <p:cNvPr id="6" name="Picture 5" descr="A map with many dots&#10;&#10;Description automatically generated">
            <a:extLst>
              <a:ext uri="{FF2B5EF4-FFF2-40B4-BE49-F238E27FC236}">
                <a16:creationId xmlns:a16="http://schemas.microsoft.com/office/drawing/2014/main" id="{50412177-0470-7759-74C5-53152CC277D2}"/>
              </a:ext>
            </a:extLst>
          </p:cNvPr>
          <p:cNvPicPr>
            <a:picLocks noChangeAspect="1"/>
          </p:cNvPicPr>
          <p:nvPr/>
        </p:nvPicPr>
        <p:blipFill>
          <a:blip r:embed="rId2"/>
          <a:stretch>
            <a:fillRect/>
          </a:stretch>
        </p:blipFill>
        <p:spPr>
          <a:xfrm>
            <a:off x="4089380" y="106520"/>
            <a:ext cx="4183420" cy="4930459"/>
          </a:xfrm>
          <a:prstGeom prst="rect">
            <a:avLst/>
          </a:prstGeom>
        </p:spPr>
      </p:pic>
    </p:spTree>
    <p:extLst>
      <p:ext uri="{BB962C8B-B14F-4D97-AF65-F5344CB8AC3E}">
        <p14:creationId xmlns:p14="http://schemas.microsoft.com/office/powerpoint/2010/main" val="3473844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519375" y="98994"/>
            <a:ext cx="3419025" cy="433806"/>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US" dirty="0"/>
              <a:t>Challenge Types</a:t>
            </a:r>
            <a:endParaRPr dirty="0"/>
          </a:p>
        </p:txBody>
      </p:sp>
      <p:graphicFrame>
        <p:nvGraphicFramePr>
          <p:cNvPr id="233" name="Google Shape;233;p35"/>
          <p:cNvGraphicFramePr/>
          <p:nvPr>
            <p:extLst>
              <p:ext uri="{D42A27DB-BD31-4B8C-83A1-F6EECF244321}">
                <p14:modId xmlns:p14="http://schemas.microsoft.com/office/powerpoint/2010/main" val="4100156912"/>
              </p:ext>
            </p:extLst>
          </p:nvPr>
        </p:nvGraphicFramePr>
        <p:xfrm>
          <a:off x="427950" y="1289000"/>
          <a:ext cx="8648725" cy="396210"/>
        </p:xfrm>
        <a:graphic>
          <a:graphicData uri="http://schemas.openxmlformats.org/drawingml/2006/table">
            <a:tbl>
              <a:tblPr>
                <a:noFill/>
                <a:tableStyleId>{E304280C-515D-48EE-B344-1D9B92CE0406}</a:tableStyleId>
              </a:tblPr>
              <a:tblGrid>
                <a:gridCol w="3648025">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461785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90000"/>
                        </a:lnSpc>
                        <a:spcBef>
                          <a:spcPts val="800"/>
                        </a:spcBef>
                        <a:spcAft>
                          <a:spcPts val="0"/>
                        </a:spcAft>
                        <a:buNone/>
                      </a:pPr>
                      <a:endParaRPr sz="1500" b="1">
                        <a:solidFill>
                          <a:srgbClr val="262626"/>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300" dirty="0">
                        <a:solidFill>
                          <a:srgbClr val="262626"/>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80E8250A-F118-86E7-B986-583FA484D9FB}"/>
              </a:ext>
            </a:extLst>
          </p:cNvPr>
          <p:cNvGraphicFramePr>
            <a:graphicFrameLocks noGrp="1"/>
          </p:cNvGraphicFramePr>
          <p:nvPr>
            <p:extLst>
              <p:ext uri="{D42A27DB-BD31-4B8C-83A1-F6EECF244321}">
                <p14:modId xmlns:p14="http://schemas.microsoft.com/office/powerpoint/2010/main" val="3859090536"/>
              </p:ext>
            </p:extLst>
          </p:nvPr>
        </p:nvGraphicFramePr>
        <p:xfrm>
          <a:off x="208922" y="676844"/>
          <a:ext cx="8726155" cy="3886076"/>
        </p:xfrm>
        <a:graphic>
          <a:graphicData uri="http://schemas.openxmlformats.org/drawingml/2006/table">
            <a:tbl>
              <a:tblPr firstRow="1" bandRow="1">
                <a:tableStyleId>{3C2FFA5D-87B4-456A-9821-1D502468CF0F}</a:tableStyleId>
              </a:tblPr>
              <a:tblGrid>
                <a:gridCol w="730381">
                  <a:extLst>
                    <a:ext uri="{9D8B030D-6E8A-4147-A177-3AD203B41FA5}">
                      <a16:colId xmlns:a16="http://schemas.microsoft.com/office/drawing/2014/main" val="524697854"/>
                    </a:ext>
                  </a:extLst>
                </a:gridCol>
                <a:gridCol w="2129637">
                  <a:extLst>
                    <a:ext uri="{9D8B030D-6E8A-4147-A177-3AD203B41FA5}">
                      <a16:colId xmlns:a16="http://schemas.microsoft.com/office/drawing/2014/main" val="3288642463"/>
                    </a:ext>
                  </a:extLst>
                </a:gridCol>
                <a:gridCol w="5866137">
                  <a:extLst>
                    <a:ext uri="{9D8B030D-6E8A-4147-A177-3AD203B41FA5}">
                      <a16:colId xmlns:a16="http://schemas.microsoft.com/office/drawing/2014/main" val="1147117842"/>
                    </a:ext>
                  </a:extLst>
                </a:gridCol>
              </a:tblGrid>
              <a:tr h="108370">
                <a:tc>
                  <a:txBody>
                    <a:bodyPr/>
                    <a:lstStyle/>
                    <a:p>
                      <a:pPr algn="ctr" rtl="0" fontAlgn="ctr"/>
                      <a:r>
                        <a:rPr lang="en-US" sz="1000" b="1" u="none" strike="noStrike" dirty="0">
                          <a:solidFill>
                            <a:srgbClr val="FFFFFF"/>
                          </a:solidFill>
                          <a:effectLst/>
                        </a:rPr>
                        <a:t>Code</a:t>
                      </a:r>
                      <a:endParaRPr lang="en-US" sz="10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fontAlgn="ctr"/>
                      <a:r>
                        <a:rPr lang="en-US" sz="1000" b="1" u="none" strike="noStrike" dirty="0">
                          <a:solidFill>
                            <a:srgbClr val="FFFFFF"/>
                          </a:solidFill>
                          <a:effectLst/>
                        </a:rPr>
                        <a:t>Challenge Type</a:t>
                      </a:r>
                      <a:endParaRPr lang="en-US" sz="10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fontAlgn="ctr"/>
                      <a:r>
                        <a:rPr lang="en-US" sz="1000" b="1" u="none" strike="noStrike" dirty="0">
                          <a:solidFill>
                            <a:srgbClr val="FFFFFF"/>
                          </a:solidFill>
                          <a:effectLst/>
                        </a:rPr>
                        <a:t>Description</a:t>
                      </a:r>
                      <a:endParaRPr lang="en-US" sz="1000" b="1" i="0" u="none" strike="noStrike" dirty="0">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80774165"/>
                  </a:ext>
                </a:extLst>
              </a:tr>
              <a:tr h="317697">
                <a:tc>
                  <a:txBody>
                    <a:bodyPr/>
                    <a:lstStyle/>
                    <a:p>
                      <a:pPr algn="ctr" fontAlgn="ctr"/>
                      <a:r>
                        <a:rPr lang="en-US" sz="1400" b="0" u="none" strike="noStrike" dirty="0">
                          <a:solidFill>
                            <a:srgbClr val="45454B"/>
                          </a:solidFill>
                          <a:effectLst/>
                        </a:rPr>
                        <a:t>A</a:t>
                      </a:r>
                      <a:endParaRPr lang="en-US" sz="1400" b="0" i="0" u="none" strike="noStrike" dirty="0">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a:solidFill>
                            <a:srgbClr val="45454B"/>
                          </a:solidFill>
                          <a:effectLst/>
                        </a:rPr>
                        <a:t>Availability</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a:solidFill>
                            <a:srgbClr val="45454B"/>
                          </a:solidFill>
                          <a:effectLst/>
                        </a:rPr>
                        <a:t>The broadband service identified is not offered at the location, including a unit of a multiple dwelling unit (MDU).</a:t>
                      </a:r>
                      <a:endParaRPr lang="en-US" sz="1400" b="0" i="0" u="none" strike="noStrike">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67612857"/>
                  </a:ext>
                </a:extLst>
              </a:tr>
              <a:tr h="291962">
                <a:tc>
                  <a:txBody>
                    <a:bodyPr/>
                    <a:lstStyle/>
                    <a:p>
                      <a:pPr algn="ctr" fontAlgn="ctr"/>
                      <a:r>
                        <a:rPr lang="en-US" sz="1400" b="0" u="none" strike="noStrike">
                          <a:solidFill>
                            <a:srgbClr val="45454B"/>
                          </a:solidFill>
                          <a:effectLst/>
                        </a:rPr>
                        <a:t>S</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dirty="0">
                          <a:solidFill>
                            <a:srgbClr val="45454B"/>
                          </a:solidFill>
                          <a:effectLst/>
                        </a:rPr>
                        <a:t>Speed</a:t>
                      </a:r>
                      <a:endParaRPr lang="en-US" sz="1400" b="0" i="0" u="none" strike="noStrike" dirty="0">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a:solidFill>
                            <a:srgbClr val="45454B"/>
                          </a:solidFill>
                          <a:effectLst/>
                        </a:rPr>
                        <a:t>The actual speed of the service tier falls below the unserved or underserved thresholds.</a:t>
                      </a:r>
                      <a:endParaRPr lang="en-US" sz="1400" b="0" i="0" u="none" strike="noStrike">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25037332"/>
                  </a:ext>
                </a:extLst>
              </a:tr>
              <a:tr h="239150">
                <a:tc>
                  <a:txBody>
                    <a:bodyPr/>
                    <a:lstStyle/>
                    <a:p>
                      <a:pPr algn="ctr" fontAlgn="ctr"/>
                      <a:r>
                        <a:rPr lang="en-US" sz="1400" b="0" u="none" strike="noStrike">
                          <a:solidFill>
                            <a:srgbClr val="45454B"/>
                          </a:solidFill>
                          <a:effectLst/>
                        </a:rPr>
                        <a:t>L</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a:solidFill>
                            <a:srgbClr val="45454B"/>
                          </a:solidFill>
                          <a:effectLst/>
                        </a:rPr>
                        <a:t>Latency</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a:solidFill>
                            <a:srgbClr val="45454B"/>
                          </a:solidFill>
                          <a:effectLst/>
                        </a:rPr>
                        <a:t>The round-trip latency of the broadband service exceeds 100 ms.</a:t>
                      </a:r>
                      <a:endParaRPr lang="en-US" sz="1400" b="0" i="0" u="none" strike="noStrike">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12904219"/>
                  </a:ext>
                </a:extLst>
              </a:tr>
              <a:tr h="396245">
                <a:tc>
                  <a:txBody>
                    <a:bodyPr/>
                    <a:lstStyle/>
                    <a:p>
                      <a:pPr algn="ctr" fontAlgn="ctr"/>
                      <a:r>
                        <a:rPr lang="en-US" sz="1400" b="0" u="none" strike="noStrike">
                          <a:solidFill>
                            <a:srgbClr val="45454B"/>
                          </a:solidFill>
                          <a:effectLst/>
                        </a:rPr>
                        <a:t>D</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a:solidFill>
                            <a:srgbClr val="45454B"/>
                          </a:solidFill>
                          <a:effectLst/>
                        </a:rPr>
                        <a:t>Data cap</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a:solidFill>
                            <a:srgbClr val="45454B"/>
                          </a:solidFill>
                          <a:effectLst/>
                        </a:rPr>
                        <a:t>The only service plans marketed to consumers impose an unreasonable capacity allowance (“data cap”) on the consumer.</a:t>
                      </a:r>
                      <a:endParaRPr lang="en-US" sz="1400" b="0" i="0" u="none" strike="noStrike">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60834344"/>
                  </a:ext>
                </a:extLst>
              </a:tr>
              <a:tr h="160602">
                <a:tc>
                  <a:txBody>
                    <a:bodyPr/>
                    <a:lstStyle/>
                    <a:p>
                      <a:pPr algn="ctr" fontAlgn="ctr"/>
                      <a:r>
                        <a:rPr lang="en-US" sz="1400" b="0" u="none" strike="noStrike">
                          <a:solidFill>
                            <a:srgbClr val="45454B"/>
                          </a:solidFill>
                          <a:effectLst/>
                        </a:rPr>
                        <a:t>T</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a:solidFill>
                            <a:srgbClr val="45454B"/>
                          </a:solidFill>
                          <a:effectLst/>
                        </a:rPr>
                        <a:t>Technology</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a:solidFill>
                            <a:srgbClr val="45454B"/>
                          </a:solidFill>
                          <a:effectLst/>
                        </a:rPr>
                        <a:t>The technology indicated for this location is incorrect.</a:t>
                      </a:r>
                      <a:endParaRPr lang="en-US" sz="1400" b="0" i="0" u="none" strike="noStrike">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23382173"/>
                  </a:ext>
                </a:extLst>
              </a:tr>
              <a:tr h="291962">
                <a:tc>
                  <a:txBody>
                    <a:bodyPr/>
                    <a:lstStyle/>
                    <a:p>
                      <a:pPr algn="ctr" fontAlgn="ctr"/>
                      <a:r>
                        <a:rPr lang="en-US" sz="1400" b="0" u="none" strike="noStrike">
                          <a:solidFill>
                            <a:srgbClr val="45454B"/>
                          </a:solidFill>
                          <a:effectLst/>
                        </a:rPr>
                        <a:t>B</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a:solidFill>
                            <a:srgbClr val="45454B"/>
                          </a:solidFill>
                          <a:effectLst/>
                        </a:rPr>
                        <a:t>Business service only</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a:solidFill>
                            <a:srgbClr val="45454B"/>
                          </a:solidFill>
                          <a:effectLst/>
                        </a:rPr>
                        <a:t>The location is residential, but the service offered is marketed or available only to businesses. </a:t>
                      </a:r>
                      <a:endParaRPr lang="en-US" sz="1400" b="0" i="0" u="none" strike="noStrike">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4746483"/>
                  </a:ext>
                </a:extLst>
              </a:tr>
              <a:tr h="867531">
                <a:tc>
                  <a:txBody>
                    <a:bodyPr/>
                    <a:lstStyle/>
                    <a:p>
                      <a:pPr algn="ctr" fontAlgn="ctr"/>
                      <a:r>
                        <a:rPr lang="en-US" sz="1400" b="0" i="0" u="none" strike="noStrike" dirty="0">
                          <a:solidFill>
                            <a:srgbClr val="45454B"/>
                          </a:solidFill>
                          <a:effectLst/>
                          <a:latin typeface="Arial" panose="020B0604020202020204" pitchFamily="34" charset="0"/>
                        </a:rPr>
                        <a:t>E</a:t>
                      </a:r>
                    </a:p>
                  </a:txBody>
                  <a:tcPr marL="9525" marR="9525" marT="9525" marB="0" anchor="ctr"/>
                </a:tc>
                <a:tc>
                  <a:txBody>
                    <a:bodyPr/>
                    <a:lstStyle/>
                    <a:p>
                      <a:pPr algn="ctr" fontAlgn="ctr"/>
                      <a:r>
                        <a:rPr lang="en-US" sz="1400" b="0" i="0" u="none" strike="noStrike">
                          <a:solidFill>
                            <a:srgbClr val="45454B"/>
                          </a:solidFill>
                          <a:effectLst/>
                          <a:latin typeface="Arial" panose="020B0604020202020204" pitchFamily="34" charset="0"/>
                        </a:rPr>
                        <a:t>Enforceable Commitment</a:t>
                      </a:r>
                    </a:p>
                  </a:txBody>
                  <a:tcPr marL="9525" marR="9525" marT="9525" marB="0" anchor="ctr"/>
                </a:tc>
                <a:tc>
                  <a:txBody>
                    <a:bodyPr/>
                    <a:lstStyle/>
                    <a:p>
                      <a:pPr algn="l" fontAlgn="ctr"/>
                      <a:r>
                        <a:rPr lang="en-US" sz="1400" b="0" i="0" u="none" strike="noStrike" dirty="0">
                          <a:solidFill>
                            <a:srgbClr val="45454B"/>
                          </a:solidFill>
                          <a:effectLst/>
                          <a:latin typeface="Arial" panose="020B0604020202020204" pitchFamily="34" charset="0"/>
                        </a:rPr>
                        <a:t>The challenger has knowledge that broadband providing at minimum 100/20 Mbps and latency of less than 100 </a:t>
                      </a:r>
                      <a:r>
                        <a:rPr lang="en-US" sz="1400" b="0" i="0" u="none" strike="noStrike" dirty="0" err="1">
                          <a:solidFill>
                            <a:srgbClr val="45454B"/>
                          </a:solidFill>
                          <a:effectLst/>
                          <a:latin typeface="Arial" panose="020B0604020202020204" pitchFamily="34" charset="0"/>
                        </a:rPr>
                        <a:t>ms</a:t>
                      </a:r>
                      <a:r>
                        <a:rPr lang="en-US" sz="1400" b="0" i="0" u="none" strike="noStrike" dirty="0">
                          <a:solidFill>
                            <a:srgbClr val="45454B"/>
                          </a:solidFill>
                          <a:effectLst/>
                          <a:latin typeface="Arial" panose="020B0604020202020204" pitchFamily="34" charset="0"/>
                        </a:rPr>
                        <a:t> to ensure it meets the qualification of served will be deployed at this location by the date established in the deployment obligation. </a:t>
                      </a:r>
                    </a:p>
                  </a:txBody>
                  <a:tcPr marL="9525" marR="9525" marT="9525" marB="0" anchor="ctr"/>
                </a:tc>
                <a:extLst>
                  <a:ext uri="{0D108BD9-81ED-4DB2-BD59-A6C34878D82A}">
                    <a16:rowId xmlns:a16="http://schemas.microsoft.com/office/drawing/2014/main" val="3118910785"/>
                  </a:ext>
                </a:extLst>
              </a:tr>
              <a:tr h="553340">
                <a:tc>
                  <a:txBody>
                    <a:bodyPr/>
                    <a:lstStyle/>
                    <a:p>
                      <a:pPr algn="ctr" fontAlgn="ctr"/>
                      <a:r>
                        <a:rPr lang="en-US" sz="1400" b="0" i="0" u="none" strike="noStrike" dirty="0">
                          <a:solidFill>
                            <a:srgbClr val="45454B"/>
                          </a:solidFill>
                          <a:effectLst/>
                          <a:latin typeface="Arial" panose="020B0604020202020204" pitchFamily="34" charset="0"/>
                        </a:rPr>
                        <a:t>N</a:t>
                      </a:r>
                    </a:p>
                  </a:txBody>
                  <a:tcPr marL="9525" marR="9525" marT="9525" marB="0" anchor="ctr"/>
                </a:tc>
                <a:tc>
                  <a:txBody>
                    <a:bodyPr/>
                    <a:lstStyle/>
                    <a:p>
                      <a:pPr algn="ctr" fontAlgn="ctr"/>
                      <a:r>
                        <a:rPr lang="en-US" sz="1400" b="0" i="0" u="none" strike="noStrike">
                          <a:solidFill>
                            <a:srgbClr val="45454B"/>
                          </a:solidFill>
                          <a:effectLst/>
                          <a:latin typeface="Arial" panose="020B0604020202020204" pitchFamily="34" charset="0"/>
                        </a:rPr>
                        <a:t>Not part of enforceable commitment.</a:t>
                      </a:r>
                    </a:p>
                  </a:txBody>
                  <a:tcPr marL="9525" marR="9525" marT="9525" marB="0" anchor="ctr"/>
                </a:tc>
                <a:tc>
                  <a:txBody>
                    <a:bodyPr/>
                    <a:lstStyle/>
                    <a:p>
                      <a:pPr algn="l" fontAlgn="ctr"/>
                      <a:r>
                        <a:rPr lang="en-US" sz="1400" b="0" i="0" u="none" strike="noStrike" dirty="0">
                          <a:solidFill>
                            <a:srgbClr val="45454B"/>
                          </a:solidFill>
                          <a:effectLst/>
                          <a:latin typeface="Arial" panose="020B0604020202020204" pitchFamily="34" charset="0"/>
                        </a:rPr>
                        <a:t>This location is in an area that is subject to an enforceable commitment to less than 100% of locations and the location is not covered by that commitment. (See BEAD NOFO at 36, n. 52.) </a:t>
                      </a:r>
                    </a:p>
                  </a:txBody>
                  <a:tcPr marL="9525" marR="9525" marT="9525" marB="0" anchor="ctr"/>
                </a:tc>
                <a:extLst>
                  <a:ext uri="{0D108BD9-81ED-4DB2-BD59-A6C34878D82A}">
                    <a16:rowId xmlns:a16="http://schemas.microsoft.com/office/drawing/2014/main" val="418588985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519375" y="98994"/>
            <a:ext cx="5919525" cy="433806"/>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US" dirty="0"/>
              <a:t>Challenge Types (Continued) </a:t>
            </a:r>
            <a:endParaRPr dirty="0"/>
          </a:p>
        </p:txBody>
      </p:sp>
      <p:graphicFrame>
        <p:nvGraphicFramePr>
          <p:cNvPr id="233" name="Google Shape;233;p35"/>
          <p:cNvGraphicFramePr/>
          <p:nvPr/>
        </p:nvGraphicFramePr>
        <p:xfrm>
          <a:off x="427950" y="1289000"/>
          <a:ext cx="8648725" cy="396210"/>
        </p:xfrm>
        <a:graphic>
          <a:graphicData uri="http://schemas.openxmlformats.org/drawingml/2006/table">
            <a:tbl>
              <a:tblPr>
                <a:noFill/>
                <a:tableStyleId>{E304280C-515D-48EE-B344-1D9B92CE0406}</a:tableStyleId>
              </a:tblPr>
              <a:tblGrid>
                <a:gridCol w="3648025">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461785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90000"/>
                        </a:lnSpc>
                        <a:spcBef>
                          <a:spcPts val="800"/>
                        </a:spcBef>
                        <a:spcAft>
                          <a:spcPts val="0"/>
                        </a:spcAft>
                        <a:buNone/>
                      </a:pPr>
                      <a:endParaRPr sz="1500" b="1">
                        <a:solidFill>
                          <a:srgbClr val="262626"/>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300" dirty="0">
                        <a:solidFill>
                          <a:srgbClr val="262626"/>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80E8250A-F118-86E7-B986-583FA484D9FB}"/>
              </a:ext>
            </a:extLst>
          </p:cNvPr>
          <p:cNvGraphicFramePr>
            <a:graphicFrameLocks noGrp="1"/>
          </p:cNvGraphicFramePr>
          <p:nvPr>
            <p:extLst>
              <p:ext uri="{D42A27DB-BD31-4B8C-83A1-F6EECF244321}">
                <p14:modId xmlns:p14="http://schemas.microsoft.com/office/powerpoint/2010/main" val="2804898496"/>
              </p:ext>
            </p:extLst>
          </p:nvPr>
        </p:nvGraphicFramePr>
        <p:xfrm>
          <a:off x="350520" y="1202691"/>
          <a:ext cx="8726155" cy="1897380"/>
        </p:xfrm>
        <a:graphic>
          <a:graphicData uri="http://schemas.openxmlformats.org/drawingml/2006/table">
            <a:tbl>
              <a:tblPr firstRow="1" bandRow="1">
                <a:tableStyleId>{3C2FFA5D-87B4-456A-9821-1D502468CF0F}</a:tableStyleId>
              </a:tblPr>
              <a:tblGrid>
                <a:gridCol w="730381">
                  <a:extLst>
                    <a:ext uri="{9D8B030D-6E8A-4147-A177-3AD203B41FA5}">
                      <a16:colId xmlns:a16="http://schemas.microsoft.com/office/drawing/2014/main" val="524697854"/>
                    </a:ext>
                  </a:extLst>
                </a:gridCol>
                <a:gridCol w="2129637">
                  <a:extLst>
                    <a:ext uri="{9D8B030D-6E8A-4147-A177-3AD203B41FA5}">
                      <a16:colId xmlns:a16="http://schemas.microsoft.com/office/drawing/2014/main" val="3288642463"/>
                    </a:ext>
                  </a:extLst>
                </a:gridCol>
                <a:gridCol w="5866137">
                  <a:extLst>
                    <a:ext uri="{9D8B030D-6E8A-4147-A177-3AD203B41FA5}">
                      <a16:colId xmlns:a16="http://schemas.microsoft.com/office/drawing/2014/main" val="1147117842"/>
                    </a:ext>
                  </a:extLst>
                </a:gridCol>
              </a:tblGrid>
              <a:tr h="108370">
                <a:tc>
                  <a:txBody>
                    <a:bodyPr/>
                    <a:lstStyle/>
                    <a:p>
                      <a:pPr algn="ctr" rtl="0" fontAlgn="ctr"/>
                      <a:r>
                        <a:rPr lang="en-US" sz="1000" b="1" u="none" strike="noStrike" dirty="0">
                          <a:solidFill>
                            <a:srgbClr val="FFFFFF"/>
                          </a:solidFill>
                          <a:effectLst/>
                        </a:rPr>
                        <a:t>Code</a:t>
                      </a:r>
                      <a:endParaRPr lang="en-US" sz="10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fontAlgn="ctr"/>
                      <a:r>
                        <a:rPr lang="en-US" sz="1000" b="1" u="none" strike="noStrike">
                          <a:solidFill>
                            <a:srgbClr val="FFFFFF"/>
                          </a:solidFill>
                          <a:effectLst/>
                        </a:rPr>
                        <a:t>Challenge Type</a:t>
                      </a:r>
                      <a:endParaRPr lang="en-US" sz="1000" b="1" i="0" u="none" strike="noStrike">
                        <a:solidFill>
                          <a:srgbClr val="FFFFFF"/>
                        </a:solidFill>
                        <a:effectLst/>
                        <a:latin typeface="Arial" panose="020B0604020202020204" pitchFamily="34" charset="0"/>
                      </a:endParaRPr>
                    </a:p>
                  </a:txBody>
                  <a:tcPr marL="9525" marR="9525" marT="9525" marB="0" anchor="ctr"/>
                </a:tc>
                <a:tc>
                  <a:txBody>
                    <a:bodyPr/>
                    <a:lstStyle/>
                    <a:p>
                      <a:pPr algn="ctr" fontAlgn="ctr"/>
                      <a:r>
                        <a:rPr lang="en-US" sz="1000" b="1" u="none" strike="noStrike" dirty="0">
                          <a:solidFill>
                            <a:srgbClr val="FFFFFF"/>
                          </a:solidFill>
                          <a:effectLst/>
                        </a:rPr>
                        <a:t>Description</a:t>
                      </a:r>
                      <a:endParaRPr lang="en-US" sz="1000" b="1" i="0" u="none" strike="noStrike" dirty="0">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80774165"/>
                  </a:ext>
                </a:extLst>
              </a:tr>
              <a:tr h="867531">
                <a:tc>
                  <a:txBody>
                    <a:bodyPr/>
                    <a:lstStyle/>
                    <a:p>
                      <a:pPr algn="ctr" fontAlgn="ctr"/>
                      <a:r>
                        <a:rPr lang="en-US" sz="1400" b="0" u="none" strike="noStrike">
                          <a:solidFill>
                            <a:srgbClr val="45454B"/>
                          </a:solidFill>
                          <a:effectLst/>
                        </a:rPr>
                        <a:t>P</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a:solidFill>
                            <a:srgbClr val="45454B"/>
                          </a:solidFill>
                          <a:effectLst/>
                        </a:rPr>
                        <a:t>Planned service</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dirty="0">
                          <a:solidFill>
                            <a:srgbClr val="45454B"/>
                          </a:solidFill>
                          <a:effectLst/>
                        </a:rPr>
                        <a:t>The challenger has knowledge that broadband providing at minimum 100/20 Mbps and latency of less than 100 </a:t>
                      </a:r>
                      <a:r>
                        <a:rPr lang="en-US" sz="1400" b="0" u="none" strike="noStrike" dirty="0" err="1">
                          <a:solidFill>
                            <a:srgbClr val="45454B"/>
                          </a:solidFill>
                          <a:effectLst/>
                        </a:rPr>
                        <a:t>ms</a:t>
                      </a:r>
                      <a:r>
                        <a:rPr lang="en-US" sz="1400" b="0" u="none" strike="noStrike" dirty="0">
                          <a:solidFill>
                            <a:srgbClr val="45454B"/>
                          </a:solidFill>
                          <a:effectLst/>
                        </a:rPr>
                        <a:t>  will be deployed at this location by June 30, 2024 without an enforceable commitment or a provider is building out broadband offering performance beyond the requirements of an enforceable commitment.</a:t>
                      </a:r>
                      <a:endParaRPr lang="en-US" sz="1400" b="0" i="0" u="none" strike="noStrike" dirty="0">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18910785"/>
                  </a:ext>
                </a:extLst>
              </a:tr>
              <a:tr h="160602">
                <a:tc>
                  <a:txBody>
                    <a:bodyPr/>
                    <a:lstStyle/>
                    <a:p>
                      <a:pPr algn="ctr" fontAlgn="ctr"/>
                      <a:r>
                        <a:rPr lang="en-US" sz="1400" b="0" u="none" strike="noStrike">
                          <a:solidFill>
                            <a:srgbClr val="45454B"/>
                          </a:solidFill>
                          <a:effectLst/>
                        </a:rPr>
                        <a:t>C</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a:solidFill>
                            <a:srgbClr val="45454B"/>
                          </a:solidFill>
                          <a:effectLst/>
                        </a:rPr>
                        <a:t>Location is a CAI</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dirty="0">
                          <a:solidFill>
                            <a:srgbClr val="45454B"/>
                          </a:solidFill>
                          <a:effectLst/>
                        </a:rPr>
                        <a:t>The location should be classified as a CAI.</a:t>
                      </a:r>
                      <a:endParaRPr lang="en-US" sz="1400" b="0" i="0" u="none" strike="noStrike" dirty="0">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01429925"/>
                  </a:ext>
                </a:extLst>
              </a:tr>
              <a:tr h="317697">
                <a:tc>
                  <a:txBody>
                    <a:bodyPr/>
                    <a:lstStyle/>
                    <a:p>
                      <a:pPr algn="ctr" fontAlgn="ctr"/>
                      <a:r>
                        <a:rPr lang="en-US" sz="1400" b="0" u="none" strike="noStrike">
                          <a:solidFill>
                            <a:srgbClr val="45454B"/>
                          </a:solidFill>
                          <a:effectLst/>
                        </a:rPr>
                        <a:t>R</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a:solidFill>
                            <a:srgbClr val="45454B"/>
                          </a:solidFill>
                          <a:effectLst/>
                        </a:rPr>
                        <a:t>Location is not a CAI</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dirty="0">
                          <a:solidFill>
                            <a:srgbClr val="45454B"/>
                          </a:solidFill>
                          <a:effectLst/>
                        </a:rPr>
                        <a:t>The location is currently labeled as a CAI but is a residence, a non-CAI business, or is no longer in operation.</a:t>
                      </a:r>
                      <a:endParaRPr lang="en-US" sz="1400" b="0" i="0" u="none" strike="noStrike" dirty="0">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09008832"/>
                  </a:ext>
                </a:extLst>
              </a:tr>
            </a:tbl>
          </a:graphicData>
        </a:graphic>
      </p:graphicFrame>
    </p:spTree>
    <p:extLst>
      <p:ext uri="{BB962C8B-B14F-4D97-AF65-F5344CB8AC3E}">
        <p14:creationId xmlns:p14="http://schemas.microsoft.com/office/powerpoint/2010/main" val="139318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dirty="0"/>
              <a:t>Existing Broadband Funding</a:t>
            </a:r>
            <a:endParaRPr dirty="0"/>
          </a:p>
        </p:txBody>
      </p:sp>
      <p:sp>
        <p:nvSpPr>
          <p:cNvPr id="239" name="Google Shape;239;p36"/>
          <p:cNvSpPr txBox="1">
            <a:spLocks noGrp="1"/>
          </p:cNvSpPr>
          <p:nvPr>
            <p:ph type="sldNum" idx="12"/>
          </p:nvPr>
        </p:nvSpPr>
        <p:spPr>
          <a:xfrm>
            <a:off x="6457950" y="4632722"/>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
        <p:nvSpPr>
          <p:cNvPr id="3" name="TextBox 2">
            <a:extLst>
              <a:ext uri="{FF2B5EF4-FFF2-40B4-BE49-F238E27FC236}">
                <a16:creationId xmlns:a16="http://schemas.microsoft.com/office/drawing/2014/main" id="{CF93FC3F-797E-2A50-B9A7-30A9F003A2E5}"/>
              </a:ext>
            </a:extLst>
          </p:cNvPr>
          <p:cNvSpPr txBox="1"/>
          <p:nvPr/>
        </p:nvSpPr>
        <p:spPr>
          <a:xfrm>
            <a:off x="734400" y="1332321"/>
            <a:ext cx="5140800" cy="3437351"/>
          </a:xfrm>
          <a:prstGeom prst="rect">
            <a:avLst/>
          </a:prstGeom>
          <a:noFill/>
        </p:spPr>
        <p:txBody>
          <a:bodyPr wrap="square">
            <a:spAutoFit/>
          </a:bodyPr>
          <a:lstStyle/>
          <a:p>
            <a:pPr marL="457200" lvl="0" indent="-330200" algn="l" rtl="0">
              <a:lnSpc>
                <a:spcPct val="115000"/>
              </a:lnSpc>
              <a:spcBef>
                <a:spcPts val="800"/>
              </a:spcBef>
              <a:spcAft>
                <a:spcPts val="0"/>
              </a:spcAft>
              <a:buClr>
                <a:srgbClr val="262626"/>
              </a:buClr>
              <a:buSzPts val="1600"/>
              <a:buChar char="●"/>
            </a:pPr>
            <a:r>
              <a:rPr lang="en-US" sz="1600" dirty="0">
                <a:solidFill>
                  <a:srgbClr val="262626"/>
                </a:solidFill>
              </a:rPr>
              <a:t>Rural Digital Opportunity Fund (RDOF)</a:t>
            </a:r>
          </a:p>
          <a:p>
            <a:pPr marL="457200" lvl="0" indent="-330200" algn="l" rtl="0">
              <a:lnSpc>
                <a:spcPct val="115000"/>
              </a:lnSpc>
              <a:spcBef>
                <a:spcPts val="800"/>
              </a:spcBef>
              <a:spcAft>
                <a:spcPts val="0"/>
              </a:spcAft>
              <a:buClr>
                <a:srgbClr val="262626"/>
              </a:buClr>
              <a:buSzPts val="1600"/>
              <a:buChar char="●"/>
            </a:pPr>
            <a:r>
              <a:rPr lang="en-US" sz="1600" dirty="0">
                <a:solidFill>
                  <a:srgbClr val="262626"/>
                </a:solidFill>
              </a:rPr>
              <a:t>Rural E-connectivity Program (REP)</a:t>
            </a:r>
          </a:p>
          <a:p>
            <a:pPr marL="457200" lvl="0" indent="-330200" algn="l" rtl="0">
              <a:lnSpc>
                <a:spcPct val="115000"/>
              </a:lnSpc>
              <a:spcBef>
                <a:spcPts val="800"/>
              </a:spcBef>
              <a:spcAft>
                <a:spcPts val="0"/>
              </a:spcAft>
              <a:buClr>
                <a:srgbClr val="262626"/>
              </a:buClr>
              <a:buSzPts val="1600"/>
              <a:buChar char="●"/>
            </a:pPr>
            <a:r>
              <a:rPr lang="en-US" sz="1600" dirty="0">
                <a:solidFill>
                  <a:srgbClr val="262626"/>
                </a:solidFill>
              </a:rPr>
              <a:t>Tribal Broadband Connectivity Program (TCBP)</a:t>
            </a:r>
          </a:p>
          <a:p>
            <a:pPr marL="457200" lvl="0" indent="-330200" algn="l" rtl="0">
              <a:lnSpc>
                <a:spcPct val="115000"/>
              </a:lnSpc>
              <a:spcBef>
                <a:spcPts val="800"/>
              </a:spcBef>
              <a:spcAft>
                <a:spcPts val="0"/>
              </a:spcAft>
              <a:buClr>
                <a:srgbClr val="262626"/>
              </a:buClr>
              <a:buSzPts val="1600"/>
              <a:buChar char="●"/>
            </a:pPr>
            <a:r>
              <a:rPr lang="en-US" sz="1600" dirty="0">
                <a:solidFill>
                  <a:srgbClr val="262626"/>
                </a:solidFill>
              </a:rPr>
              <a:t>Telephone Loan Program (TLP)</a:t>
            </a:r>
          </a:p>
          <a:p>
            <a:pPr marL="457200" lvl="0" indent="-330200" algn="l" rtl="0">
              <a:lnSpc>
                <a:spcPct val="115000"/>
              </a:lnSpc>
              <a:spcBef>
                <a:spcPts val="800"/>
              </a:spcBef>
              <a:spcAft>
                <a:spcPts val="0"/>
              </a:spcAft>
              <a:buClr>
                <a:srgbClr val="262626"/>
              </a:buClr>
              <a:buSzPts val="1600"/>
              <a:buChar char="●"/>
            </a:pPr>
            <a:r>
              <a:rPr lang="en-US" sz="1600" dirty="0">
                <a:solidFill>
                  <a:srgbClr val="262626"/>
                </a:solidFill>
              </a:rPr>
              <a:t>Connect America Fund Phase II (CAF II)</a:t>
            </a:r>
          </a:p>
          <a:p>
            <a:pPr marL="457200" lvl="0" indent="-330200" algn="l" rtl="0">
              <a:lnSpc>
                <a:spcPct val="115000"/>
              </a:lnSpc>
              <a:spcBef>
                <a:spcPts val="800"/>
              </a:spcBef>
              <a:spcAft>
                <a:spcPts val="0"/>
              </a:spcAft>
              <a:buClr>
                <a:srgbClr val="262626"/>
              </a:buClr>
              <a:buSzPts val="1600"/>
              <a:buChar char="●"/>
            </a:pPr>
            <a:r>
              <a:rPr lang="en-US" sz="1600" dirty="0">
                <a:solidFill>
                  <a:srgbClr val="262626"/>
                </a:solidFill>
              </a:rPr>
              <a:t>Community Connect Grant Program (CCGP)</a:t>
            </a:r>
          </a:p>
          <a:p>
            <a:pPr marL="457200" lvl="0" indent="-330200" algn="l" rtl="0">
              <a:lnSpc>
                <a:spcPct val="115000"/>
              </a:lnSpc>
              <a:spcBef>
                <a:spcPts val="800"/>
              </a:spcBef>
              <a:spcAft>
                <a:spcPts val="0"/>
              </a:spcAft>
              <a:buClr>
                <a:srgbClr val="262626"/>
              </a:buClr>
              <a:buSzPts val="1600"/>
              <a:buChar char="●"/>
            </a:pPr>
            <a:r>
              <a:rPr lang="en-US" sz="1600" dirty="0">
                <a:solidFill>
                  <a:srgbClr val="262626"/>
                </a:solidFill>
              </a:rPr>
              <a:t>Broadband Infrastructure Program (BIP)</a:t>
            </a:r>
          </a:p>
          <a:p>
            <a:pPr marL="457200" lvl="0" indent="-330200" algn="l" rtl="0">
              <a:lnSpc>
                <a:spcPct val="115000"/>
              </a:lnSpc>
              <a:spcBef>
                <a:spcPts val="800"/>
              </a:spcBef>
              <a:spcAft>
                <a:spcPts val="0"/>
              </a:spcAft>
              <a:buClr>
                <a:srgbClr val="262626"/>
              </a:buClr>
              <a:buSzPts val="1600"/>
              <a:buChar char="●"/>
            </a:pPr>
            <a:r>
              <a:rPr lang="en-US" sz="1600" dirty="0">
                <a:solidFill>
                  <a:srgbClr val="262626"/>
                </a:solidFill>
              </a:rPr>
              <a:t>Utah Broadband Access Grant (BAG)</a:t>
            </a:r>
          </a:p>
          <a:p>
            <a:pPr marL="457200" lvl="0" indent="-330200" algn="l" rtl="0">
              <a:lnSpc>
                <a:spcPct val="115000"/>
              </a:lnSpc>
              <a:spcBef>
                <a:spcPts val="800"/>
              </a:spcBef>
              <a:spcAft>
                <a:spcPts val="0"/>
              </a:spcAft>
              <a:buClr>
                <a:srgbClr val="262626"/>
              </a:buClr>
              <a:buSzPts val="1600"/>
              <a:buChar char="●"/>
            </a:pPr>
            <a:endParaRPr lang="en-US" sz="1600" dirty="0">
              <a:solidFill>
                <a:srgbClr val="26262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628650" y="273844"/>
            <a:ext cx="7886700" cy="878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Community Anchor Institutions (CAIs)</a:t>
            </a:r>
            <a:endParaRPr/>
          </a:p>
        </p:txBody>
      </p:sp>
      <p:sp>
        <p:nvSpPr>
          <p:cNvPr id="262" name="Google Shape;262;p38"/>
          <p:cNvSpPr txBox="1">
            <a:spLocks noGrp="1"/>
          </p:cNvSpPr>
          <p:nvPr>
            <p:ph type="body" idx="3"/>
          </p:nvPr>
        </p:nvSpPr>
        <p:spPr>
          <a:xfrm>
            <a:off x="706675" y="1361950"/>
            <a:ext cx="7810500" cy="1880100"/>
          </a:xfrm>
          <a:prstGeom prst="rect">
            <a:avLst/>
          </a:prstGeom>
        </p:spPr>
        <p:txBody>
          <a:bodyPr spcFirstLastPara="1" wrap="square" lIns="68575" tIns="34275" rIns="68575" bIns="34275" anchor="t" anchorCtr="0">
            <a:normAutofit/>
          </a:bodyPr>
          <a:lstStyle/>
          <a:p>
            <a:pPr marL="0" lvl="0" indent="0" algn="ctr" rtl="0">
              <a:lnSpc>
                <a:spcPct val="115000"/>
              </a:lnSpc>
              <a:spcBef>
                <a:spcPts val="800"/>
              </a:spcBef>
              <a:spcAft>
                <a:spcPts val="0"/>
              </a:spcAft>
              <a:buNone/>
            </a:pPr>
            <a:r>
              <a:rPr lang="en" b="0">
                <a:solidFill>
                  <a:srgbClr val="262626"/>
                </a:solidFill>
              </a:rPr>
              <a:t>Definition: An entity such as a school, library, health clinic, health center, hospital or other medical provider, public safety entity, institution of higher education, public housing organization, or community support organization that facilitates greater use of broadband service by vulnerable populations, including low-income individuals, unemployed individuals, and aged individuals. </a:t>
            </a:r>
            <a:endParaRPr b="0">
              <a:solidFill>
                <a:srgbClr val="262626"/>
              </a:solidFill>
            </a:endParaRPr>
          </a:p>
        </p:txBody>
      </p:sp>
      <p:pic>
        <p:nvPicPr>
          <p:cNvPr id="263" name="Google Shape;263;p38"/>
          <p:cNvPicPr preferRelativeResize="0"/>
          <p:nvPr/>
        </p:nvPicPr>
        <p:blipFill rotWithShape="1">
          <a:blip r:embed="rId3">
            <a:alphaModFix/>
          </a:blip>
          <a:srcRect l="5522" t="7097" r="53542" b="61034"/>
          <a:stretch/>
        </p:blipFill>
        <p:spPr>
          <a:xfrm>
            <a:off x="65550" y="3223975"/>
            <a:ext cx="1791774" cy="1394974"/>
          </a:xfrm>
          <a:prstGeom prst="rect">
            <a:avLst/>
          </a:prstGeom>
          <a:noFill/>
          <a:ln>
            <a:noFill/>
          </a:ln>
        </p:spPr>
      </p:pic>
      <p:pic>
        <p:nvPicPr>
          <p:cNvPr id="264" name="Google Shape;264;p38"/>
          <p:cNvPicPr preferRelativeResize="0"/>
          <p:nvPr/>
        </p:nvPicPr>
        <p:blipFill rotWithShape="1">
          <a:blip r:embed="rId3">
            <a:alphaModFix/>
          </a:blip>
          <a:srcRect l="52559" t="6103" r="7781" b="56362"/>
          <a:stretch/>
        </p:blipFill>
        <p:spPr>
          <a:xfrm>
            <a:off x="1963125" y="3223975"/>
            <a:ext cx="1473919" cy="1394974"/>
          </a:xfrm>
          <a:prstGeom prst="rect">
            <a:avLst/>
          </a:prstGeom>
          <a:noFill/>
          <a:ln>
            <a:noFill/>
          </a:ln>
        </p:spPr>
      </p:pic>
      <p:pic>
        <p:nvPicPr>
          <p:cNvPr id="265" name="Google Shape;265;p38"/>
          <p:cNvPicPr preferRelativeResize="0"/>
          <p:nvPr/>
        </p:nvPicPr>
        <p:blipFill rotWithShape="1">
          <a:blip r:embed="rId3">
            <a:alphaModFix/>
          </a:blip>
          <a:srcRect l="52148" t="45068" r="9892" b="13573"/>
          <a:stretch/>
        </p:blipFill>
        <p:spPr>
          <a:xfrm>
            <a:off x="5154125" y="2884975"/>
            <a:ext cx="1618175" cy="1763076"/>
          </a:xfrm>
          <a:prstGeom prst="rect">
            <a:avLst/>
          </a:prstGeom>
          <a:noFill/>
          <a:ln>
            <a:noFill/>
          </a:ln>
        </p:spPr>
      </p:pic>
      <p:pic>
        <p:nvPicPr>
          <p:cNvPr id="266" name="Google Shape;266;p38"/>
          <p:cNvPicPr preferRelativeResize="0"/>
          <p:nvPr/>
        </p:nvPicPr>
        <p:blipFill rotWithShape="1">
          <a:blip r:embed="rId3">
            <a:alphaModFix/>
          </a:blip>
          <a:srcRect l="3718" t="44082" r="54638" b="13423"/>
          <a:stretch/>
        </p:blipFill>
        <p:spPr>
          <a:xfrm>
            <a:off x="3504175" y="2967732"/>
            <a:ext cx="1618175" cy="1651217"/>
          </a:xfrm>
          <a:prstGeom prst="rect">
            <a:avLst/>
          </a:prstGeom>
          <a:noFill/>
          <a:ln>
            <a:noFill/>
          </a:ln>
        </p:spPr>
      </p:pic>
      <p:pic>
        <p:nvPicPr>
          <p:cNvPr id="267" name="Google Shape;267;p38"/>
          <p:cNvPicPr preferRelativeResize="0"/>
          <p:nvPr/>
        </p:nvPicPr>
        <p:blipFill rotWithShape="1">
          <a:blip r:embed="rId4">
            <a:alphaModFix/>
          </a:blip>
          <a:srcRect l="1547" t="3569" r="49016" b="64560"/>
          <a:stretch/>
        </p:blipFill>
        <p:spPr>
          <a:xfrm>
            <a:off x="6871000" y="3253087"/>
            <a:ext cx="2163750" cy="13949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3041</TotalTime>
  <Words>939</Words>
  <Application>Microsoft Office PowerPoint</Application>
  <PresentationFormat>On-screen Show (16:9)</PresentationFormat>
  <Paragraphs>115</Paragraphs>
  <Slides>13</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Roboto</vt:lpstr>
      <vt:lpstr>Arial</vt:lpstr>
      <vt:lpstr>Inter ExtraBold</vt:lpstr>
      <vt:lpstr>Simple Light</vt:lpstr>
      <vt:lpstr>Office Theme</vt:lpstr>
      <vt:lpstr>State Challenge Process Preview</vt:lpstr>
      <vt:lpstr>Unserved and Underserved Locations</vt:lpstr>
      <vt:lpstr>State Challenge Process</vt:lpstr>
      <vt:lpstr>PowerPoint Presentation</vt:lpstr>
      <vt:lpstr>Map of Broadband Serviceable Locations (BSL)</vt:lpstr>
      <vt:lpstr>Challenge Types</vt:lpstr>
      <vt:lpstr>Challenge Types (Continued) </vt:lpstr>
      <vt:lpstr>Existing Broadband Funding</vt:lpstr>
      <vt:lpstr>Community Anchor Institutions (CAIs)</vt:lpstr>
      <vt:lpstr>What is an FCC Fabric (Broadband Map) License?</vt:lpstr>
      <vt:lpstr>What type of license do I need?</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Challenge Process Preview</dc:title>
  <cp:lastModifiedBy>Clint Jorgensen</cp:lastModifiedBy>
  <cp:revision>4</cp:revision>
  <dcterms:modified xsi:type="dcterms:W3CDTF">2024-01-17T18:56:38Z</dcterms:modified>
</cp:coreProperties>
</file>